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3"/>
  </p:notesMasterIdLst>
  <p:sldIdLst>
    <p:sldId id="257" r:id="rId2"/>
    <p:sldId id="261" r:id="rId3"/>
    <p:sldId id="258" r:id="rId4"/>
    <p:sldId id="259" r:id="rId5"/>
    <p:sldId id="260" r:id="rId6"/>
    <p:sldId id="264" r:id="rId7"/>
    <p:sldId id="263" r:id="rId8"/>
    <p:sldId id="262" r:id="rId9"/>
    <p:sldId id="265" r:id="rId10"/>
    <p:sldId id="268" r:id="rId11"/>
    <p:sldId id="267" r:id="rId12"/>
    <p:sldId id="266" r:id="rId13"/>
    <p:sldId id="269" r:id="rId14"/>
    <p:sldId id="270" r:id="rId15"/>
    <p:sldId id="274" r:id="rId16"/>
    <p:sldId id="275" r:id="rId17"/>
    <p:sldId id="273" r:id="rId18"/>
    <p:sldId id="272" r:id="rId19"/>
    <p:sldId id="277" r:id="rId20"/>
    <p:sldId id="271" r:id="rId21"/>
    <p:sldId id="276" r:id="rId22"/>
    <p:sldId id="282" r:id="rId23"/>
    <p:sldId id="278" r:id="rId24"/>
    <p:sldId id="281" r:id="rId25"/>
    <p:sldId id="280" r:id="rId26"/>
    <p:sldId id="279" r:id="rId27"/>
    <p:sldId id="283" r:id="rId28"/>
    <p:sldId id="287" r:id="rId29"/>
    <p:sldId id="286" r:id="rId30"/>
    <p:sldId id="285" r:id="rId31"/>
    <p:sldId id="290" r:id="rId32"/>
    <p:sldId id="289" r:id="rId33"/>
    <p:sldId id="288" r:id="rId34"/>
    <p:sldId id="296" r:id="rId35"/>
    <p:sldId id="293" r:id="rId36"/>
    <p:sldId id="298" r:id="rId37"/>
    <p:sldId id="292" r:id="rId38"/>
    <p:sldId id="284" r:id="rId39"/>
    <p:sldId id="299" r:id="rId40"/>
    <p:sldId id="300" r:id="rId41"/>
    <p:sldId id="301"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4660"/>
  </p:normalViewPr>
  <p:slideViewPr>
    <p:cSldViewPr>
      <p:cViewPr>
        <p:scale>
          <a:sx n="66" d="100"/>
          <a:sy n="66" d="100"/>
        </p:scale>
        <p:origin x="-1500" y="-1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1BE7AA-D37F-4E43-A561-48EB7D18AB25}" type="datetimeFigureOut">
              <a:rPr lang="en-IN" smtClean="0"/>
              <a:t>11-07-2023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AB6BE-4958-4630-9899-7C57C3142FB3}" type="slidenum">
              <a:rPr lang="en-IN" smtClean="0"/>
              <a:t>‹#›</a:t>
            </a:fld>
            <a:endParaRPr lang="en-IN"/>
          </a:p>
        </p:txBody>
      </p:sp>
    </p:spTree>
    <p:extLst>
      <p:ext uri="{BB962C8B-B14F-4D97-AF65-F5344CB8AC3E}">
        <p14:creationId xmlns:p14="http://schemas.microsoft.com/office/powerpoint/2010/main" val="601982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98AB6BE-4958-4630-9899-7C57C3142FB3}" type="slidenum">
              <a:rPr lang="en-IN" smtClean="0"/>
              <a:t>6</a:t>
            </a:fld>
            <a:endParaRPr lang="en-IN"/>
          </a:p>
        </p:txBody>
      </p:sp>
    </p:spTree>
    <p:extLst>
      <p:ext uri="{BB962C8B-B14F-4D97-AF65-F5344CB8AC3E}">
        <p14:creationId xmlns:p14="http://schemas.microsoft.com/office/powerpoint/2010/main" val="201314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98AB6BE-4958-4630-9899-7C57C3142FB3}" type="slidenum">
              <a:rPr lang="en-IN" smtClean="0"/>
              <a:t>20</a:t>
            </a:fld>
            <a:endParaRPr lang="en-IN"/>
          </a:p>
        </p:txBody>
      </p:sp>
    </p:spTree>
    <p:extLst>
      <p:ext uri="{BB962C8B-B14F-4D97-AF65-F5344CB8AC3E}">
        <p14:creationId xmlns:p14="http://schemas.microsoft.com/office/powerpoint/2010/main" val="90678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64336C3-BBFC-486F-9810-64B6D7DA33C0}"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72B092-169B-43D5-B1A0-B45A51E35C10}" type="slidenum">
              <a:rPr lang="en-IN" smtClean="0"/>
              <a:t>‹#›</a:t>
            </a:fld>
            <a:endParaRPr lang="en-IN"/>
          </a:p>
        </p:txBody>
      </p:sp>
    </p:spTree>
    <p:extLst>
      <p:ext uri="{BB962C8B-B14F-4D97-AF65-F5344CB8AC3E}">
        <p14:creationId xmlns:p14="http://schemas.microsoft.com/office/powerpoint/2010/main" val="2459323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64336C3-BBFC-486F-9810-64B6D7DA33C0}"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72B092-169B-43D5-B1A0-B45A51E35C10}" type="slidenum">
              <a:rPr lang="en-IN" smtClean="0"/>
              <a:t>‹#›</a:t>
            </a:fld>
            <a:endParaRPr lang="en-IN"/>
          </a:p>
        </p:txBody>
      </p:sp>
    </p:spTree>
    <p:extLst>
      <p:ext uri="{BB962C8B-B14F-4D97-AF65-F5344CB8AC3E}">
        <p14:creationId xmlns:p14="http://schemas.microsoft.com/office/powerpoint/2010/main" val="3576606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64336C3-BBFC-486F-9810-64B6D7DA33C0}"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72B092-169B-43D5-B1A0-B45A51E35C10}" type="slidenum">
              <a:rPr lang="en-IN" smtClean="0"/>
              <a:t>‹#›</a:t>
            </a:fld>
            <a:endParaRPr lang="en-IN"/>
          </a:p>
        </p:txBody>
      </p:sp>
    </p:spTree>
    <p:extLst>
      <p:ext uri="{BB962C8B-B14F-4D97-AF65-F5344CB8AC3E}">
        <p14:creationId xmlns:p14="http://schemas.microsoft.com/office/powerpoint/2010/main" val="4249767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64336C3-BBFC-486F-9810-64B6D7DA33C0}"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72B092-169B-43D5-B1A0-B45A51E35C10}" type="slidenum">
              <a:rPr lang="en-IN" smtClean="0"/>
              <a:t>‹#›</a:t>
            </a:fld>
            <a:endParaRPr lang="en-IN"/>
          </a:p>
        </p:txBody>
      </p:sp>
    </p:spTree>
    <p:extLst>
      <p:ext uri="{BB962C8B-B14F-4D97-AF65-F5344CB8AC3E}">
        <p14:creationId xmlns:p14="http://schemas.microsoft.com/office/powerpoint/2010/main" val="135871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4336C3-BBFC-486F-9810-64B6D7DA33C0}"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72B092-169B-43D5-B1A0-B45A51E35C10}" type="slidenum">
              <a:rPr lang="en-IN" smtClean="0"/>
              <a:t>‹#›</a:t>
            </a:fld>
            <a:endParaRPr lang="en-IN"/>
          </a:p>
        </p:txBody>
      </p:sp>
    </p:spTree>
    <p:extLst>
      <p:ext uri="{BB962C8B-B14F-4D97-AF65-F5344CB8AC3E}">
        <p14:creationId xmlns:p14="http://schemas.microsoft.com/office/powerpoint/2010/main" val="2247490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64336C3-BBFC-486F-9810-64B6D7DA33C0}"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72B092-169B-43D5-B1A0-B45A51E35C10}" type="slidenum">
              <a:rPr lang="en-IN" smtClean="0"/>
              <a:t>‹#›</a:t>
            </a:fld>
            <a:endParaRPr lang="en-IN"/>
          </a:p>
        </p:txBody>
      </p:sp>
    </p:spTree>
    <p:extLst>
      <p:ext uri="{BB962C8B-B14F-4D97-AF65-F5344CB8AC3E}">
        <p14:creationId xmlns:p14="http://schemas.microsoft.com/office/powerpoint/2010/main" val="758419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64336C3-BBFC-486F-9810-64B6D7DA33C0}" type="datetimeFigureOut">
              <a:rPr lang="en-IN" smtClean="0"/>
              <a:t>11-07-2023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72B092-169B-43D5-B1A0-B45A51E35C10}" type="slidenum">
              <a:rPr lang="en-IN" smtClean="0"/>
              <a:t>‹#›</a:t>
            </a:fld>
            <a:endParaRPr lang="en-IN"/>
          </a:p>
        </p:txBody>
      </p:sp>
    </p:spTree>
    <p:extLst>
      <p:ext uri="{BB962C8B-B14F-4D97-AF65-F5344CB8AC3E}">
        <p14:creationId xmlns:p14="http://schemas.microsoft.com/office/powerpoint/2010/main" val="3582304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64336C3-BBFC-486F-9810-64B6D7DA33C0}" type="datetimeFigureOut">
              <a:rPr lang="en-IN" smtClean="0"/>
              <a:t>11-07-2023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72B092-169B-43D5-B1A0-B45A51E35C10}" type="slidenum">
              <a:rPr lang="en-IN" smtClean="0"/>
              <a:t>‹#›</a:t>
            </a:fld>
            <a:endParaRPr lang="en-IN"/>
          </a:p>
        </p:txBody>
      </p:sp>
    </p:spTree>
    <p:extLst>
      <p:ext uri="{BB962C8B-B14F-4D97-AF65-F5344CB8AC3E}">
        <p14:creationId xmlns:p14="http://schemas.microsoft.com/office/powerpoint/2010/main" val="3533846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4336C3-BBFC-486F-9810-64B6D7DA33C0}" type="datetimeFigureOut">
              <a:rPr lang="en-IN" smtClean="0"/>
              <a:t>11-07-2023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272B092-169B-43D5-B1A0-B45A51E35C10}" type="slidenum">
              <a:rPr lang="en-IN" smtClean="0"/>
              <a:t>‹#›</a:t>
            </a:fld>
            <a:endParaRPr lang="en-IN"/>
          </a:p>
        </p:txBody>
      </p:sp>
    </p:spTree>
    <p:extLst>
      <p:ext uri="{BB962C8B-B14F-4D97-AF65-F5344CB8AC3E}">
        <p14:creationId xmlns:p14="http://schemas.microsoft.com/office/powerpoint/2010/main" val="3272675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4336C3-BBFC-486F-9810-64B6D7DA33C0}"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72B092-169B-43D5-B1A0-B45A51E35C10}" type="slidenum">
              <a:rPr lang="en-IN" smtClean="0"/>
              <a:t>‹#›</a:t>
            </a:fld>
            <a:endParaRPr lang="en-IN"/>
          </a:p>
        </p:txBody>
      </p:sp>
    </p:spTree>
    <p:extLst>
      <p:ext uri="{BB962C8B-B14F-4D97-AF65-F5344CB8AC3E}">
        <p14:creationId xmlns:p14="http://schemas.microsoft.com/office/powerpoint/2010/main" val="4252323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4336C3-BBFC-486F-9810-64B6D7DA33C0}"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72B092-169B-43D5-B1A0-B45A51E35C10}" type="slidenum">
              <a:rPr lang="en-IN" smtClean="0"/>
              <a:t>‹#›</a:t>
            </a:fld>
            <a:endParaRPr lang="en-IN"/>
          </a:p>
        </p:txBody>
      </p:sp>
    </p:spTree>
    <p:extLst>
      <p:ext uri="{BB962C8B-B14F-4D97-AF65-F5344CB8AC3E}">
        <p14:creationId xmlns:p14="http://schemas.microsoft.com/office/powerpoint/2010/main" val="554947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4336C3-BBFC-486F-9810-64B6D7DA33C0}" type="datetimeFigureOut">
              <a:rPr lang="en-IN" smtClean="0"/>
              <a:t>11-07-2023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72B092-169B-43D5-B1A0-B45A51E35C10}" type="slidenum">
              <a:rPr lang="en-IN" smtClean="0"/>
              <a:t>‹#›</a:t>
            </a:fld>
            <a:endParaRPr lang="en-IN"/>
          </a:p>
        </p:txBody>
      </p:sp>
    </p:spTree>
    <p:extLst>
      <p:ext uri="{BB962C8B-B14F-4D97-AF65-F5344CB8AC3E}">
        <p14:creationId xmlns:p14="http://schemas.microsoft.com/office/powerpoint/2010/main" val="154241388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fif"/><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f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Rounded Rectangle 3"/>
          <p:cNvSpPr/>
          <p:nvPr/>
        </p:nvSpPr>
        <p:spPr>
          <a:xfrm>
            <a:off x="1419170" y="3034502"/>
            <a:ext cx="5550202" cy="6480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EXPLORATORY DATA ANALYSIS ON HOTEL BOOKINGS</a:t>
            </a:r>
            <a:endParaRPr lang="en-IN" b="1" dirty="0">
              <a:solidFill>
                <a:schemeClr val="tx1"/>
              </a:solidFill>
            </a:endParaRPr>
          </a:p>
        </p:txBody>
      </p:sp>
      <p:sp>
        <p:nvSpPr>
          <p:cNvPr id="5" name="Rounded Rectangle 4"/>
          <p:cNvSpPr/>
          <p:nvPr/>
        </p:nvSpPr>
        <p:spPr>
          <a:xfrm>
            <a:off x="2339039" y="4293096"/>
            <a:ext cx="3816424" cy="6480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2"/>
                </a:solidFill>
              </a:rPr>
              <a:t>BANAVATH GANESH</a:t>
            </a:r>
            <a:endParaRPr lang="en-IN" b="1" dirty="0">
              <a:solidFill>
                <a:schemeClr val="tx2"/>
              </a:solidFill>
            </a:endParaRPr>
          </a:p>
        </p:txBody>
      </p: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497" y="-52541"/>
            <a:ext cx="9144000" cy="692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62272" y="1052736"/>
            <a:ext cx="9468544" cy="1107996"/>
          </a:xfrm>
          <a:prstGeom prst="rect">
            <a:avLst/>
          </a:prstGeom>
          <a:noFill/>
        </p:spPr>
        <p:txBody>
          <a:bodyPr wrap="square" rtlCol="0">
            <a:spAutoFit/>
          </a:bodyPr>
          <a:lstStyle/>
          <a:p>
            <a:pPr algn="ctr"/>
            <a:r>
              <a:rPr lang="en-US" sz="6600" b="1" dirty="0" smtClean="0">
                <a:solidFill>
                  <a:srgbClr val="FFFF00"/>
                </a:solidFill>
                <a:latin typeface="Times New Roman" panose="02020603050405020304" pitchFamily="18" charset="0"/>
                <a:cs typeface="Times New Roman" panose="02020603050405020304" pitchFamily="18" charset="0"/>
              </a:rPr>
              <a:t>CAPSTONE PROJECT</a:t>
            </a:r>
            <a:endParaRPr lang="en-IN" sz="6600" b="1" dirty="0">
              <a:solidFill>
                <a:srgbClr val="FFFF0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824" y="160493"/>
            <a:ext cx="2257425" cy="552450"/>
          </a:xfrm>
          <a:prstGeom prst="rect">
            <a:avLst/>
          </a:prstGeom>
        </p:spPr>
      </p:pic>
      <p:sp>
        <p:nvSpPr>
          <p:cNvPr id="9" name="TextBox 8"/>
          <p:cNvSpPr txBox="1"/>
          <p:nvPr/>
        </p:nvSpPr>
        <p:spPr>
          <a:xfrm>
            <a:off x="87952" y="2772892"/>
            <a:ext cx="8995091" cy="523220"/>
          </a:xfrm>
          <a:prstGeom prst="rect">
            <a:avLst/>
          </a:prstGeom>
          <a:noFill/>
        </p:spPr>
        <p:txBody>
          <a:bodyPr wrap="non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EXPLORATORY DATA ANALYSIS HOTEL BOOKING</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979712" y="4293096"/>
            <a:ext cx="5645434" cy="646331"/>
          </a:xfrm>
          <a:prstGeom prst="rect">
            <a:avLst/>
          </a:prstGeom>
          <a:noFill/>
        </p:spPr>
        <p:txBody>
          <a:bodyPr wrap="square" rtlCol="0">
            <a:spAutoFit/>
          </a:bodyPr>
          <a:lstStyle/>
          <a:p>
            <a:r>
              <a:rPr lang="en-US" sz="3600" b="1" dirty="0" smtClean="0">
                <a:solidFill>
                  <a:schemeClr val="bg2"/>
                </a:solidFill>
                <a:latin typeface="Times New Roman" panose="02020603050405020304" pitchFamily="18" charset="0"/>
                <a:cs typeface="Times New Roman" panose="02020603050405020304" pitchFamily="18" charset="0"/>
              </a:rPr>
              <a:t>BANAVATH GANESH</a:t>
            </a:r>
            <a:endParaRPr lang="en-IN" sz="3600"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635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TextBox 1"/>
          <p:cNvSpPr txBox="1"/>
          <p:nvPr/>
        </p:nvSpPr>
        <p:spPr>
          <a:xfrm>
            <a:off x="163400" y="908720"/>
            <a:ext cx="8441048" cy="461665"/>
          </a:xfrm>
          <a:prstGeom prst="rect">
            <a:avLst/>
          </a:prstGeom>
          <a:noFill/>
        </p:spPr>
        <p:txBody>
          <a:bodyPr wrap="square" rtlCol="0">
            <a:spAutoFit/>
          </a:bodyPr>
          <a:lstStyle/>
          <a:p>
            <a:r>
              <a:rPr lang="en-US" sz="2400" b="1" dirty="0" smtClean="0">
                <a:solidFill>
                  <a:srgbClr val="C00000"/>
                </a:solidFill>
                <a:latin typeface="Times New Roman" panose="02020603050405020304" pitchFamily="18" charset="0"/>
                <a:cs typeface="Times New Roman" panose="02020603050405020304" pitchFamily="18" charset="0"/>
              </a:rPr>
              <a:t>  What is the most preferred meal by the customers in Hotel ?</a:t>
            </a:r>
            <a:endParaRPr lang="en-IN" sz="2400" b="1" dirty="0">
              <a:solidFill>
                <a:srgbClr val="C00000"/>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57321"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22190" y="1556792"/>
            <a:ext cx="3760915"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The bar plot provides insights into the meal preferences of customers based on the counts for each option</a:t>
            </a:r>
            <a:r>
              <a:rPr lang="en-US" dirty="0" smtClean="0"/>
              <a:t>.</a:t>
            </a:r>
          </a:p>
          <a:p>
            <a:endParaRPr lang="en-US" dirty="0"/>
          </a:p>
          <a:p>
            <a:pPr marL="285750" indent="-285750">
              <a:buFont typeface="Wingdings" panose="05000000000000000000" pitchFamily="2" charset="2"/>
              <a:buChar char="Ø"/>
            </a:pPr>
            <a:r>
              <a:rPr lang="en-US" dirty="0"/>
              <a:t>The BB (Bed and Breakfast) option stands out as the most preferred choice among customers, with a count of 61845</a:t>
            </a:r>
            <a:r>
              <a:rPr lang="en-US" dirty="0" smtClean="0"/>
              <a:t>.</a:t>
            </a:r>
          </a:p>
          <a:p>
            <a:endParaRPr lang="en-US" dirty="0"/>
          </a:p>
          <a:p>
            <a:pPr marL="285750" indent="-285750">
              <a:buFont typeface="Wingdings" panose="05000000000000000000" pitchFamily="2" charset="2"/>
              <a:buChar char="Ø"/>
            </a:pPr>
            <a:r>
              <a:rPr lang="en-US" dirty="0"/>
              <a:t>On the other hand, the FB (Full Board) option appears to be the least preferred, with a significantly lower count of 309.</a:t>
            </a:r>
          </a:p>
          <a:p>
            <a:endParaRPr lang="en-IN" dirty="0"/>
          </a:p>
        </p:txBody>
      </p:sp>
    </p:spTree>
    <p:extLst>
      <p:ext uri="{BB962C8B-B14F-4D97-AF65-F5344CB8AC3E}">
        <p14:creationId xmlns:p14="http://schemas.microsoft.com/office/powerpoint/2010/main" val="20799137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814" y="1556792"/>
            <a:ext cx="448732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94956" y="772450"/>
            <a:ext cx="7774116" cy="461665"/>
          </a:xfrm>
          <a:prstGeom prst="rect">
            <a:avLst/>
          </a:prstGeom>
          <a:noFill/>
        </p:spPr>
        <p:txBody>
          <a:bodyPr wrap="none" rtlCol="0">
            <a:spAutoFit/>
          </a:bodyPr>
          <a:lstStyle/>
          <a:p>
            <a:r>
              <a:rPr lang="en-US" sz="2400" b="1" dirty="0">
                <a:solidFill>
                  <a:schemeClr val="accent1"/>
                </a:solidFill>
                <a:latin typeface="Times New Roman" panose="02020603050405020304" pitchFamily="18" charset="0"/>
                <a:cs typeface="Times New Roman" panose="02020603050405020304" pitchFamily="18" charset="0"/>
              </a:rPr>
              <a:t>Which country has the highest number of hotel bookings?</a:t>
            </a:r>
            <a:endParaRPr lang="en-IN" sz="2400" b="1" dirty="0">
              <a:solidFill>
                <a:schemeClr val="accent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63400" y="1916832"/>
            <a:ext cx="5040560" cy="4524315"/>
          </a:xfrm>
          <a:prstGeom prst="rect">
            <a:avLst/>
          </a:prstGeom>
          <a:noFill/>
        </p:spPr>
        <p:txBody>
          <a:bodyPr wrap="square" rtlCol="0">
            <a:spAutoFit/>
          </a:bodyPr>
          <a:lstStyle/>
          <a:p>
            <a:pPr marL="285750" indent="-285750">
              <a:buFont typeface="Wingdings" panose="05000000000000000000" pitchFamily="2" charset="2"/>
              <a:buChar char="v"/>
            </a:pPr>
            <a:r>
              <a:rPr lang="en-US" dirty="0"/>
              <a:t>The pie chart visualizes the top 10 countries with the highest hotel bookings</a:t>
            </a:r>
            <a:r>
              <a:rPr lang="en-US" dirty="0" smtClean="0"/>
              <a:t>.</a:t>
            </a:r>
          </a:p>
          <a:p>
            <a:endParaRPr lang="en-US" dirty="0"/>
          </a:p>
          <a:p>
            <a:pPr marL="285750" indent="-285750">
              <a:buFont typeface="Wingdings" panose="05000000000000000000" pitchFamily="2" charset="2"/>
              <a:buChar char="v"/>
            </a:pPr>
            <a:r>
              <a:rPr lang="en-US" dirty="0"/>
              <a:t>Portugal accounts for a significant portion, specifically 38.0%, of the total bookings</a:t>
            </a:r>
            <a:r>
              <a:rPr lang="en-US" dirty="0" smtClean="0"/>
              <a:t>.</a:t>
            </a:r>
          </a:p>
          <a:p>
            <a:endParaRPr lang="en-US" dirty="0"/>
          </a:p>
          <a:p>
            <a:pPr marL="285750" indent="-285750">
              <a:buFont typeface="Wingdings" panose="05000000000000000000" pitchFamily="2" charset="2"/>
              <a:buChar char="v"/>
            </a:pPr>
            <a:r>
              <a:rPr lang="en-US" dirty="0"/>
              <a:t>Among the top 10 countries, Portugal has the highest percentage of hotel bookings</a:t>
            </a:r>
            <a:r>
              <a:rPr lang="en-US" dirty="0" smtClean="0"/>
              <a:t>.</a:t>
            </a:r>
          </a:p>
          <a:p>
            <a:endParaRPr lang="en-US" dirty="0"/>
          </a:p>
          <a:p>
            <a:pPr marL="285750" indent="-285750">
              <a:buFont typeface="Wingdings" panose="05000000000000000000" pitchFamily="2" charset="2"/>
              <a:buChar char="v"/>
            </a:pPr>
            <a:r>
              <a:rPr lang="en-US" dirty="0"/>
              <a:t>The data clearly indicates that Portugal is the most popular choice among travelers, based on hotel bookings.</a:t>
            </a:r>
          </a:p>
          <a:p>
            <a:endParaRPr lang="en-IN" dirty="0"/>
          </a:p>
        </p:txBody>
      </p:sp>
    </p:spTree>
    <p:extLst>
      <p:ext uri="{BB962C8B-B14F-4D97-AF65-F5344CB8AC3E}">
        <p14:creationId xmlns:p14="http://schemas.microsoft.com/office/powerpoint/2010/main" val="246745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3" y="1594968"/>
            <a:ext cx="4832378" cy="434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63400" y="865941"/>
            <a:ext cx="8778365" cy="461665"/>
          </a:xfrm>
          <a:prstGeom prst="rect">
            <a:avLst/>
          </a:prstGeom>
          <a:noFill/>
        </p:spPr>
        <p:txBody>
          <a:bodyPr wrap="none" rtlCol="0">
            <a:spAutoFit/>
          </a:bodyPr>
          <a:lstStyle/>
          <a:p>
            <a:r>
              <a:rPr lang="en-US" sz="2400" b="1" dirty="0">
                <a:solidFill>
                  <a:srgbClr val="7030A0"/>
                </a:solidFill>
                <a:latin typeface="Times New Roman" panose="02020603050405020304" pitchFamily="18" charset="0"/>
                <a:cs typeface="Times New Roman" panose="02020603050405020304" pitchFamily="18" charset="0"/>
              </a:rPr>
              <a:t>Which market segment has the highest volume of hotel </a:t>
            </a:r>
            <a:r>
              <a:rPr lang="en-US" sz="2400" b="1" dirty="0" smtClean="0">
                <a:solidFill>
                  <a:srgbClr val="7030A0"/>
                </a:solidFill>
                <a:latin typeface="Times New Roman" panose="02020603050405020304" pitchFamily="18" charset="0"/>
                <a:cs typeface="Times New Roman" panose="02020603050405020304" pitchFamily="18" charset="0"/>
              </a:rPr>
              <a:t>bookings?</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24065" y="2060848"/>
            <a:ext cx="4213608" cy="3970318"/>
          </a:xfrm>
          <a:prstGeom prst="rect">
            <a:avLst/>
          </a:prstGeom>
          <a:noFill/>
        </p:spPr>
        <p:txBody>
          <a:bodyPr wrap="square" rtlCol="0">
            <a:spAutoFit/>
          </a:bodyPr>
          <a:lstStyle/>
          <a:p>
            <a:pPr marL="285750" indent="-285750">
              <a:buFont typeface="Wingdings" panose="05000000000000000000" pitchFamily="2" charset="2"/>
              <a:buChar char="ü"/>
            </a:pPr>
            <a:r>
              <a:rPr lang="en-US" dirty="0"/>
              <a:t>The online Travel Agency (TA) market segment has the highest number of customers</a:t>
            </a:r>
            <a:r>
              <a:rPr lang="en-US" dirty="0" smtClean="0"/>
              <a:t>.</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The total count of customers in the online TA segment is 48,208</a:t>
            </a:r>
            <a:r>
              <a:rPr lang="en-US" dirty="0" smtClean="0"/>
              <a:t>.</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The Aviation market segment has the lowest customer count among all the segments</a:t>
            </a:r>
            <a:r>
              <a:rPr lang="en-US" dirty="0" smtClean="0"/>
              <a:t>.</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The customer count in the Aviation segment is 218.</a:t>
            </a:r>
          </a:p>
          <a:p>
            <a:endParaRPr lang="en-IN" dirty="0"/>
          </a:p>
        </p:txBody>
      </p:sp>
    </p:spTree>
    <p:extLst>
      <p:ext uri="{BB962C8B-B14F-4D97-AF65-F5344CB8AC3E}">
        <p14:creationId xmlns:p14="http://schemas.microsoft.com/office/powerpoint/2010/main" val="1058798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TextBox 1"/>
          <p:cNvSpPr txBox="1"/>
          <p:nvPr/>
        </p:nvSpPr>
        <p:spPr>
          <a:xfrm>
            <a:off x="143121" y="781195"/>
            <a:ext cx="8533335" cy="830997"/>
          </a:xfrm>
          <a:prstGeom prst="rect">
            <a:avLst/>
          </a:prstGeom>
          <a:noFill/>
        </p:spPr>
        <p:txBody>
          <a:bodyPr wrap="square" rtlCol="0">
            <a:spAutoFit/>
          </a:bodyPr>
          <a:lstStyle/>
          <a:p>
            <a:r>
              <a:rPr lang="en-US" sz="2400" b="1" dirty="0">
                <a:solidFill>
                  <a:schemeClr val="accent3">
                    <a:lumMod val="50000"/>
                  </a:schemeClr>
                </a:solidFill>
                <a:latin typeface="Arial Black" panose="020B0A04020102020204" pitchFamily="34" charset="0"/>
              </a:rPr>
              <a:t>What are the main distribution channels for hotel bookings?</a:t>
            </a:r>
            <a:endParaRPr lang="en-IN" sz="2400" b="1" dirty="0">
              <a:solidFill>
                <a:schemeClr val="accent3">
                  <a:lumMod val="50000"/>
                </a:schemeClr>
              </a:solidFill>
              <a:latin typeface="Arial Black" panose="020B0A04020102020204" pitchFamily="34"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1700808"/>
            <a:ext cx="4734212"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7029" y="2420888"/>
            <a:ext cx="3760915" cy="2585323"/>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Travel Agency/Tour Operator (TA/TO) channel is the most popular choice for customers when it comes to corporate booking stays</a:t>
            </a:r>
            <a:r>
              <a:rPr lang="en-US" dirty="0" smtClean="0"/>
              <a:t>.</a:t>
            </a:r>
          </a:p>
          <a:p>
            <a:endParaRPr lang="en-US" dirty="0"/>
          </a:p>
          <a:p>
            <a:pPr marL="285750" indent="-285750">
              <a:buFont typeface="Courier New" panose="02070309020205020404" pitchFamily="49" charset="0"/>
              <a:buChar char="o"/>
            </a:pPr>
            <a:r>
              <a:rPr lang="en-US" dirty="0"/>
              <a:t>The count of customers in the TA/TO channel is 62,302.</a:t>
            </a:r>
          </a:p>
          <a:p>
            <a:endParaRPr lang="en-IN" dirty="0"/>
          </a:p>
        </p:txBody>
      </p:sp>
    </p:spTree>
    <p:extLst>
      <p:ext uri="{BB962C8B-B14F-4D97-AF65-F5344CB8AC3E}">
        <p14:creationId xmlns:p14="http://schemas.microsoft.com/office/powerpoint/2010/main" val="25118875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3403" y="1981524"/>
            <a:ext cx="5156883" cy="4502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63400" y="781195"/>
            <a:ext cx="8352928" cy="1200329"/>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What are the different types of rooms that are typically assigned to customers, and which room type is most preferred by customers?</a:t>
            </a:r>
            <a:endParaRPr lang="en-IN" sz="2400" b="1"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07029" y="2708920"/>
            <a:ext cx="160515" cy="369332"/>
          </a:xfrm>
          <a:prstGeom prst="rect">
            <a:avLst/>
          </a:prstGeom>
          <a:noFill/>
        </p:spPr>
        <p:txBody>
          <a:bodyPr wrap="square" rtlCol="0">
            <a:spAutoFit/>
          </a:bodyPr>
          <a:lstStyle/>
          <a:p>
            <a:endParaRPr lang="en-IN" dirty="0"/>
          </a:p>
        </p:txBody>
      </p:sp>
      <p:sp>
        <p:nvSpPr>
          <p:cNvPr id="5" name="TextBox 4"/>
          <p:cNvSpPr txBox="1"/>
          <p:nvPr/>
        </p:nvSpPr>
        <p:spPr>
          <a:xfrm>
            <a:off x="203682" y="2386334"/>
            <a:ext cx="3749721"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Based on the data shown in the bar graph The most preferred room type for reservations is Room Type A</a:t>
            </a:r>
            <a:r>
              <a:rPr lang="en-US" dirty="0" smtClean="0"/>
              <a:t>.</a:t>
            </a:r>
          </a:p>
          <a:p>
            <a:endParaRPr lang="en-US" dirty="0"/>
          </a:p>
          <a:p>
            <a:pPr marL="285750" indent="-285750">
              <a:buFont typeface="Wingdings" panose="05000000000000000000" pitchFamily="2" charset="2"/>
              <a:buChar char="Ø"/>
            </a:pPr>
            <a:r>
              <a:rPr lang="en-US" dirty="0"/>
              <a:t>The count of reservations for Room Type A is 49,971</a:t>
            </a:r>
            <a:r>
              <a:rPr lang="en-US" dirty="0" smtClean="0"/>
              <a:t>.</a:t>
            </a:r>
          </a:p>
          <a:p>
            <a:endParaRPr lang="en-US" dirty="0"/>
          </a:p>
          <a:p>
            <a:pPr marL="285750" indent="-285750">
              <a:buFont typeface="Wingdings" panose="05000000000000000000" pitchFamily="2" charset="2"/>
              <a:buChar char="Ø"/>
            </a:pPr>
            <a:r>
              <a:rPr lang="en-US" dirty="0"/>
              <a:t>Conversely, the least preferred room type is Room Type P. The count of reservations for Room Type P is only 3.</a:t>
            </a:r>
          </a:p>
          <a:p>
            <a:endParaRPr lang="en-IN" dirty="0"/>
          </a:p>
        </p:txBody>
      </p:sp>
    </p:spTree>
    <p:extLst>
      <p:ext uri="{BB962C8B-B14F-4D97-AF65-F5344CB8AC3E}">
        <p14:creationId xmlns:p14="http://schemas.microsoft.com/office/powerpoint/2010/main" val="35914735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AutoShape 2" descr="data:image/png;base64,iVBORw0KGgoAAAANSUhEUgAAAocAAAF7CAYAAACgrCEdAAAAOXRFWHRTb2Z0d2FyZQBNYXRwbG90bGliIHZlcnNpb24zLjcuMSwgaHR0cHM6Ly9tYXRwbG90bGliLm9yZy/bCgiHAAAACXBIWXMAAA9hAAAPYQGoP6dpAABfeklEQVR4nO3dfXzN9f/H8cc2O3N5xlhybZs2V5tNZbG1jMRGVN/KSi6yXCRk+CZEdEXKRXM5a0qRpJRklkjtS5Lv1+QrQs5oSGTsbK52dX5/+J7Pr2NTLLZjPe+3m5vO57w+78/78+l9tqf35+K42Gw2GyIiIiIigGtZd0BEREREnIfCoYiIiIgYFA5FRERExKBwKCIiIiIGhUMRERERMSgcioiIiIhB4VBEREREDAqHIiIiImKoUNYd+Duz2WwUFuoZ5Nebq6uLjrOUKxrTUt5oTJcOV1cXXFxc/rRO4bAMFRbayMw8U9bdKNcqVHClRo0qWK1nyc8vLOvuiPxlGtNS3mhMlx4vryq4uf15ONRpZRERERExaOZQnMqDD97LsWO/FFl+//0PMWrUGE6e/I15895g27bvOHv2DA0bNqJPn/60b9/RqP3550PMm/cG//3v9+Tl5dO0aQCxsYNo1epWhzaTk1ezfPlSMjJ+pnLlKkRG3s2oUWOM97du3UJSUgLp6RY8PEy0ahXC0KFx1KlT9/odABERkTLmYrPZdJK/jBQUFOq08iVOnTpFYWGB8dpiOUBc3FPExy+gdevbiIt7ipycbOLinsHTszpffJHCokULefPNd/D3bwpATMwDNGjQgEGDhlK5ciU++eQDVq5cyfLln1CzZi0A3n9/Ce+/v5QhQ56mRYuWnDt3jmPHjhIefhcAR48e4bHHHqJnz15069aDnJwcZs+ewdmzZ1i0aGnpHxiR/7Gfgjt16oxOwUm5oDFdei6eVv7zk8ZOd1p5w4YNPPTQQ4SEhBAeHs7TTz9NRkZGkboVK1bQuXNnAgMD6d69Oxs3bixSk52dzbhx42jTpg0hISEMHz6c48ePF6nbvn07PXv2JCgoiMjISBYuXMilmdlms7Fw4ULat29PUFAQPXv2ZMeOHddsv+WiGjVqULNmLePPN99sol69+oSEXJz127VrJ//4R0+aN29JvXr16dfvCapWrcbevT8CcPr0aQ4f/pnHHutHkya30LBhQ0aNGsX58+exWA4AYLVaSUycz3PPTeaee7pQr159mjS5xQiGAHv37qGgoIABA56kXr36BAQ0JSbmMfbv30d+fn7pHxgREZFS4lThcOvWrQwdOpQmTZowd+5cxo0bx48//kj//v05f/68UbdmzRomTJhAVFQUiYmJBAcHM3To0CJhbcSIEWzevJlJkybx+uuvk56ezoABAxx+uR86dIjY2Fi8vb1JSEigb9++xMfHs2jRIoe2EhMTiY+Pp1+/fiQkJODt7U3//v2LDa5ybeTl5bFuXTJdu3Y37q5q2TKIL7/8Aqs1i8LCQtav/5zc3AtGePT09KRhw0akpKzh3Llz5Ofns3z5cmrU8CIgoBkA27ZtxWazceLEcXr1epD7749mwoRn+fXXY8a2AwKa4erqSnLypxQUFJCTk8Pnnydz221tqFBBV2OIiEj55VSnlSdOnMjmzZtZv369EQa+/fZb+vbty9KlS7ntttsA6Ny5My1btmT69OnGujExMVSrVo3ExEQA0tLSiImJISkpifDwcAAsFgvR0dHMmDGD6OhoY5ubNm0iJSUFk8kEwIwZM1i2bBmbN2/GZDJx4cIF2rVrR69evRg5ciQAubm5dOnShYiICCZNmlSi/dVp5T+2YcMXvPDCc3z00WfUquUNXJwNfv75sXz33be4ublRsWJFXnzxVdq0ucNY7/jxXxk7djT79v2Iq6srXl5evP76G/j5+QPw7rtvk5S0gLp16/H006OpUqUqiYnzOXHiVxYvfh93d3cA0tL+w8SJY7FasygoKKBlyyBee+0NqlWrVvoHQ+R/dApOyhuN6dJzQ55Wzs/Pp0qVKg7P4LH/IrZn2IyMDA4ePEhUVJTDutHR0WzZsoXc3FwAUlNTMZvNhIWFGTW+vr40a9aM1NRUY1lqaiodO3Y0gqG9LavVSlpaGnDxtHNOTo7DNk0mE506dXJoS66tNWtWERrazgiGAG++OZ/s7GxmzZrHm2++S8+evZg48VkOHPgJuDhOZsx4lRo1ajB3biJJSe9w9913M3r0CH777bf/1RSSn5/PiBH/JDS0LS1bBjJp0sscPpzB9u3/BuDkyd949dWXiYrqSmLiYubMWUiFChV47rkxRS45EBERKU+cKhw+8MADHDhwgKVLl5KdnU1GRgYzZsygefPmtG7dGrg4+wfg4+PjsK6fnx95eXnGaV6LxYKPj0+Rhz36+voabZw9e5ZffvkFX1/fIjUuLi5Gnf3vS+v8/Pw4evSowylvuTaOHfuFf//7O+69t4ex7MiRw3z00QeMHTuR225rwy23+NO//0ACApqzcuUHAPznP9v45ptNTJ78CkFBwTRt2oxJkybh4eHB2rWfARg3pTRu/P9jqEaNGnh6VjdOLa9cuYKqVasyZMjT+Ps3JTi4NRMnvsh//vMdP/ywq7QOg4iISKlzqounbrvtNubMmcOoUaN44YUXAGjWrBlvvvkmbm5uAGRlZQFgNpsd1rW/tr9vtVqLPf3n6enJrl0Xf7lnZ2cX25bJZKJSpUoObZlMJjw8PIps02azkZWVRcWKFUu0zxUqOFU+dxpr166mRg0v7rwzwjhGeXkXAHB3d3M4bhf/20aFCq6/q6lAhQquxvS5q6srLi4Xa0JCQgA4cuRn6tatA1wcN1lZp6lXry4VKriSm3sBV1dXh+2YTBX+15b+v0nZsY/pKzk1JHIj0Jh2Pk4VDrdv384zzzzDww8/TPv27Tl9+jTz5s1j4MCBvPfeeyUOYM7K1dWFGjWqlHU3nE5hYSFr137GAw/cj7e3p7E8OLgFjRo1Yvr0qYwZM4bq1auzfv16vvtuKwkJCdSoUYXw8Dswm81MnfoCTz31FB4eHsyf/wG//HKUqKh7qFGjCjVqNKdjx47Ex8/ghRdeoGrVqsyYMQNfX186drwLd3d3One+m/ffX8rSpW/RrVs3zpw5w4wZM6hXrx6hoa3L3ViUG4/ZXKmsuyByTWlMOw+nCocvvfQSd9xxB88++6yxLDg4mPbt27Nq1Sp69uyJp+fFsJCdnY239/9fi2a1WgGM981mM8eOHeNSWVlZRo19ZtE+g2iXm5vLuXPnHNrKzc3lwoULDrOHVqsVFxcXo+5qFRbasFrPlmjd8mzr1i0cPXqUTp2iOXXK8Yad1157g3nz4hk4cBDnzp2lfv0GTJw4maCg2zh16gwuLh7MnDmHBQvm0Lt3HwoK8rnlllt47bWZ1K7dwGhv3LjnmTVrOgMHDsTFxZWQkNZMnx5PTk4ukEvTpkG88MIrvPvuYt58800qVqxIy5ZBTJ8ez7lzBZw7pxuJpGy4ubliNlfCaj1HQYEu3pcbn8Z06TGbK13RDK1ThcMDBw7QsWNHh2U333wzNWrU4Oeffwb+/7o/i8XicA2gxWLB3d2dBg0aGHVbtmzBZrM5XHeYnp6Ov//Fu1YrV65MnTp1jGsKf19js9mM9u1/p6en07RpU4dt1q1b9y/NIunOrKJuvTWUTZsu3hhy6fGpW7c+L700rcg6v6+75ZamTJ8+B7j8XXAeHpUZM2YCY8ZMuGw7kZGdiIzs9IfbEikrBQWFGotSrmhMOw+nOsFft25ddu/e7bDsyJEjnDp1inr16gHQoEEDGjduTEpKikNdcnIybdu2Ne46joiIICsriy1bthg16enp7N69m4iICGNZREQEGzZsIC8vz6Ets9lsXJvWunVrqlatytq1a42ai8/gW+fQ1t+Bq6sLFSq43jB/fn8tS1n35Wr/uLr++Zeji4iIXGtONXMYExPDK6+8wksvvUSHDh04ffo08+fPp2bNmg6PkRk2bBijR4+mYcOGhIaGkpyczM6dO1myZIlRY/+GlXHjxjFmzBg8PDyYOXMmAQEB3HPPPUZdbGwsq1evZtSoUTzyyCPs27ePpKQk4uLijKDp4eHBoEGDmD17Nl5eXvj7+7Ns2TJOnz5NbGxs6R2gMubq6oKXV0VcXJxq2FyRG/FaFpstn8zM8xQW6tE5IiJSepzqIdg2m43333+fZcuWkZGRQZUqVQgODiYuLg4/Pz+H2hUrVpCYmMjRo0fx8fFh5MiRREZGOtRkZ2czZcoUvvjiC/Lz8wkPD+e5556jdu3aDnXbt29n6tSp7NmzBy8vL3r16sWAAQMcTkfbvz7vvffeIzMzk2bNmjF27FhjdrEkbrSHYNtP0UIvYE9Zd6ecawYs1UNhpQg9MFjKG43p0nOlD8F2qnD4d3PjhsPWQFpZd6ecCwG264elFKFfpFLeaEyXnhvyG1JEREREpGwpHIqIiIiIQeFQRERERAwKhyIiIiJiUDgUEREREYPCoYiIiIgYFA5FRERExKBwKCIiIiIGhUMRERERMSgcioiIiIhB4VBEREREDAqHIiIiImJQOBQRERERg8KhiIiIiBgUDkVERETEoHAoIiIiIgaFQxERERExKByKiIiIiEHhUEREREQMCociIiIiYlA4FBERERGDwqGIiIiIGBQORURERMSgcCgiIiIiBoVDERERETE4VTjs3bs3AQEBxf5Zs2aNUbdixQo6d+5MYGAg3bt3Z+PGjUXays7OZty4cbRp04aQkBCGDx/O8ePHi9Rt376dnj17EhQURGRkJAsXLsRmsznU2Gw2Fi5cSPv27QkKCqJnz57s2LHjmu+/iIiISFmrUNYd+L3nn3+enJwch2WLFy9m3bp1tG3bFoA1a9YwYcIEBg8ezB133EFycjJDhw5l6dKlBAcHG+uNGDGCn376iUmTJuHh4cGsWbMYMGAAH330ERUqXNztQ4cOERsbS1hYGCNGjGDv3r28/vrruLm5ERsba7SVmJhIfHw8o0ePJiAggKVLl9K/f39WrVpFgwYNrv+BERERESklLrZLp8mcTMeOHfHz82PhwoUAdO7cmZYtWzJ9+nSjJiYmhmrVqpGYmAhAWloaMTExJCUlER4eDoDFYiE6OpoZM2YQHR0NwMSJE9m0aRMpKSmYTCYAZsyYwbJly9i8eTMmk4kLFy7Qrl07evXqxciRIwHIzc2lS5cuREREMGnSpBLvW0FBIZmZZ0q8fmmrUMGVGjWqAK2BtLLuTjkXAmzn1Kkz5OcXlnVnxInYP4caG1JeaEyXHi+vKri5/flJY6c6rXyp7du3c/jwYe69914AMjIyOHjwIFFRUQ510dHRbNmyhdzcXABSU1Mxm82EhYUZNb6+vjRr1ozU1FRjWWpqKh07djSCob0tq9VKWlqa0YecnByHbZpMJjp16uTQloiIiEh54FSnlS/12WefUblyZTp27AhcnP0D8PHxcajz8/MjLy+PjIwM/Pz8sFgs+Pj44OLi4lDn6+trtHH27Fl++eUXfH19i9S4uLhgsVgIDQ016i+t8/PzY/HixZw/f56KFSuWeB8rVHDqfO7gSv61IdeWjrlcyj4mNDakvNCYdj5OGw7z8/NZu3YtHTp0oHLlygBkZWUBYDabHWrtr+3vW61WqlWrVqRNT09Pdu3aBVy8YaW4tkwmE5UqVXJoy2Qy4eHhUWSbNpuNrKysEodDV1eX/52mFSme2VyprLsgTkpjQ8objWnn4bThcPPmzWRmZtKtW7ey7sp1U1how2o9W9bduGJubq768JYyq/UcBQW6Bkf+n/1zqLEh5YXGdOkxmytd0Qyt04bDzz77jOrVqxs3lMDFmT+4OOvn7e1tLLdarQ7vm81mjh07VqTNrKwso8Y+s2ifQbTLzc3l3LlzDm3l5uZy4cIFh9lDq9WKi4uLUVdSuvhW/khBQaHGiBRLY0PKG41p5+GUJ/jPnz/P+vXr6dKlC+7u7sZy+3V/9usA7SwWC+7u7sZjZXx9fUlPTy/yvML09HSjjcqVK1OnTp0ibdnXs9fZ/05PTy+yzbp16/6l6w1FREREnI1ThsMvv/ySs2fPGncp2zVo0IDGjRuTkpLisDw5OZm2bdsadx1HRESQlZXFli1bjJr09HR2795NRESEsSwiIoINGzaQl5fn0JbZbCYkJASA1q1bU7VqVdauXWvU5OXlsW7dOoe2RERERMoDpzytvHr1aurWrcutt95a5L1hw4YxevRoGjZsSGhoKMnJyezcuZMlS5YYNSEhIYSHhzNu3DjGjBmDh4cHM2fOJCAggHvuuceoi42NZfXq1YwaNYpHHnmEffv2kZSURFxcnBE0PTw8GDRoELNnz8bLywt/f3+WLVvG6dOnHR6ULSIiIlIeOF04zMrK4l//+hd9+/Yt8igagG7dunHu3DkSExNZuHAhPj4+zJkzx5jps5s1axZTpkxh4sSJ5OfnEx4eznPPPWd8OwpAo0aNSEpKYurUqQwcOBAvLy+GDx9O//79HdoaMGAANpuNRYsWkZmZSbNmzUhKStK3o4iIiEi54/TfkFKe6RtS5PL0DSlSPH2bhJQ3GtOlp1x8Q4qIiIiIlC6FQxERERExKByKiIiIiEHhUEREREQMCociIiIiYlA4FBERERGDwqGIiIiIGBQORURERMSgcCgiIiIiBoVDERERETEoHIqIiIiIQeFQRERERAwKhyIiIiJiUDgUEREREYPCoYiIiIgYFA5FRERExKBwKCIiIiIGhUMRERERMSgcioiIiIhB4VBEREREDAqHIiIiImJQOBQRERERg8KhiIiIiBgUDkVERETE4JTh8OOPP+a+++4jMDCQ0NBQnnjiCc6fP2+8/+WXX9K9e3cCAwPp3LkzH330UZE2cnNzefXVVwkLCyM4OJjHH38ci8VSpO7AgQM8/vjjBAcHExYWxrRp08jNzS1St2LFCjp37kxgYCDdu3dn48aN13anRURERJyA04XD+fPn8+KLLxIdHU1SUhIvvPAC9evXp6CgAIB///vfDB06lODgYBITE4mKimL8+PGkpKQ4tPPSSy+xYsUK4uLimD17Nrm5ufTr14/s7GyjJisri759+5KXl8fs2bOJi4vjgw8+YOrUqQ5trVmzhgkTJhAVFUViYiLBwcEMHTqUHTt2XPfjISIiIlKaXGw2m62sO2FnsVi49957mTdvHnfddVexNbGxsZw5c4b333/fWDZq1Cj27NlDcnIyAMeOHaNDhw48//zz9OzZE4DTp08TGRnJkCFDGDBgAAAJCQksWLCAjRs3Ur16dQCWL1/O5MmT2bhxI7Vr1wagc+fOtGzZkunTpxvbjImJoVq1aiQmJpZ4fwsKCsnMPFPi9UtbhQqu1KhRBWgNpJV1d8q5EGA7p06dIT+/sKw7I07E/jnU2JDyQmO69Hh5VcHN7c/nBZ1q5nDlypXUr1//ssEwNzeXrVu30qVLF4fl0dHRHDhwgMOHDwOwadMmCgsLHeqqV69OWFgYqampxrLU1FTatm1rBEOAqKgoCgsL2bx5MwAZGRkcPHiQqKioItvcsmVLsaegRURERG5UFcq6A7/3/fff4+/vz7x583j33XfJzs6mZcuWjB07llatWvHzzz+Tl5eHr6+vw3p+fn7AxZnH+vXrY7FYqFmzJp6enkXqPvzwQ+O1xWLhH//4h0ON2WzG29vbuD7R/rePj0+RtvLy8sjIyDC2XxIVKjhVPv9DV/KvDbm2dMzlUvYxobEh5YXGtPNxqnB44sQJdu3axb59+3j++eepVKkSCxYsoH///qxbt46srCzgYoD7Pftr+/tWq5Vq1aoVad9sNhs19rpL2wLw9PQ06q50myXh6uryv9O0IsUzmyuVdRfESWlsSHmjMe08nCoc2mw2zp49yxtvvEHTpk0BaNWqFR06dGDJkiWEh4eXcQ+vrcJCG1br2bLuxhVzc3PVh7eUWa3nKCjQNTjy/+yfQ40NKS80pkuP2VzpimZonSocms1mqlevbgRDuHitYPPmzfnpp5/o2rUrgMMdx3BxBhAwTiObzWZycnKKtG+1Wh1ONZvN5iJtwcXZQHud/e/s7Gy8vb0vu82S0sW38kcKCgo1RqRYGhtS3mhMOw+nOsHfpEmTy7534cIFGjZsiLu7e5HnFdpf269F9PX15bfffityytdisThcr+jr61ukrezsbE6cOOHQ1u+38fu23N3dadCgwdXsooiIiIhTc6pwGBkZyenTp9mzZ4+x7NSpU/zwww+0aNECk8lEaGgon3/+ucN6ycnJ+Pn5Ub9+fQDCw8NxdXVl3bp1Rk1WVhabNm0iIiLCWBYREcE333xjzAICpKSk4OrqSlhYGAANGjSgcePGRZ6jmJycTNu2bTGZTNfuAIiIiIiUMac6rXz33XcTGBjI8OHDiYuLw8PDg4ULF2IymXj00UcBePLJJ+nTpw+TJk0iKiqKrVu38tlnnzFz5kyjnZtvvpkHH3yQadOm4erqSu3atUlISKBatWrExMQYdTExMbz77rs89dRTDBo0iF9//ZVp06YRExNjPOMQYNiwYYwePZqGDRsSGhpKcnIyO3fuZMmSJaV3cERERERKgVM9BBsgMzOTKVOmsHHjRvLy8rjtttsYO3aswynnDRs2MGvWLNLT06lbty4DBw7kwQcfdGgnNzeXmTNnsmrVKs6cOUPr1q157rnnijx25sCBA7z44oukpaVRpUoVevToQVxcXJEZwRUrVpCYmMjRo0fx8fFh5MiRREZG/qV91UOw5fL0EGwpnh4YLOWNxnTpudKHYDtdOPw7UTiUy1M4lOLpF6mUNxrTpeeG/IYUERERESlbCociIiIiYlA4FBERERGDwqGIiIiIGBQORURERMSgcCgiIiIiBoVDERERETEoHIqIiIiIQeFQRERERAwKhyIiIiJiUDgUEREREYPCoYiIiIgYFA5FRERExKBwKCIiIiIGhUMRERERMSgcioiIiIhB4VBEREREDAqHIiIiImJQOBQRERERg8KhiIiIiBgUDkVERETEoHAoIiIiIgaFQxERERExKByKiIiIiMGpwuHKlSsJCAgo8uf11193qFuxYgWdO3cmMDCQ7t27s3HjxiJtZWdnM27cONq0aUNISAjDhw/n+PHjReq2b99Oz549CQoKIjIykoULF2Kz2RxqbDYbCxcupH379gQFBdGzZ0927NhxTfddRERExBlUKOsOFOfNN9+kWrVqxuvatWsb/71mzRomTJjA4MGDueOOO0hOTmbo0KEsXbqU4OBgo27EiBH89NNPTJo0CQ8PD2bNmsWAAQP46KOPqFDh4m4fOnSI2NhYwsLCGDFiBHv37uX111/Hzc2N2NhYo63ExETi4+MZPXo0AQEBLF26lP79+7Nq1SoaNGhw/Q+IiIiISClxynDYokULvLy8in0vPj6erl27MmLECADuuOMO9u3bx9y5c0lMTAQgLS2NTZs2kZSURHh4OAA+Pj5ER0ezbt06oqOjAUhKSqJGjRrMmDEDk8lE27ZtyczMZMGCBfTu3RuTycSFCxdISEigf//+9OvXD4Bbb72VLl26kJSUxKRJk67rsRAREREpTU51WvnPZGRkcPDgQaKiohyWR0dHs2XLFnJzcwFITU3FbDYTFhZm1Pj6+tKsWTNSU1ONZampqXTs2BGTyeTQltVqJS0tDbh42jknJ8dhmyaTiU6dOjm0JSIiIlIeOOXMYbdu3Th16hR169bl4Ycf5oknnsDNzQ2LxQJcnAX8PT8/P/Ly8sjIyMDPzw+LxYKPjw8uLi4Odb6+vkYbZ8+e5ZdffsHX17dIjYuLCxaLhdDQUKP+0jo/Pz8WL17M+fPnqVixYon3tUKFGyefu7ndOH0tL3TM5VL2MaGxIeWFxrTzcapw6O3tzbBhw2jVqhUuLi58+eWXzJo1i19//ZWJEyeSlZUFgNlsdljP/tr+vtVqdbhm0c7T05Ndu3YBF29YKa4tk8lEpUqVHNoymUx4eHgU2abNZiMrK6vE4dDV1YUaNaqUaF35ezCbK5V1F8RJaWxIeaMx7TycKhzeeeed3Hnnncbr8PBwPDw8WLx4MYMHDy7Dnl0fhYU2rNazZd2NK+bm5qoPbymzWs9RUFBY1t0QJ2L/HGpsSHmhMV16zOZKVzRD61ThsDhRUVEsWrSIPXv24OnpCVyc9fP29jZqrFYrgPG+2Wzm2LFjRdrKysoyauwzi/YZRLvc3FzOnTvn0FZubi4XLlxwmD20Wq24uLgYdSWVn68PglxeQUGhxogUS2NDyhuNaedxQ53gt1/3Z78O0M5iseDu7m48VsbX15f09PQizytMT0832qhcuTJ16tQp0pZ9PXud/e/09PQi26xbt+5fut5QRERExNk4fThMTk7Gzc2N5s2b06BBAxo3bkxKSkqRmrZt2xp3HUdERJCVlcWWLVuMmvT0dHbv3k1ERISxLCIigg0bNpCXl+fQltlsJiQkBIDWrVtTtWpV1q5da9Tk5eWxbt06h7ZEREREygOnOq0cGxtLaGgoAQEBAGzYsIEPPviAPn36GKeRhw0bxujRo2nYsCGhoaEkJyezc+dOlixZYrQTEhJCeHg448aNY8yYMXh4eDBz5kwCAgK45557HLa3evVqRo0axSOPPMK+fftISkoiLi7OCJoeHh4MGjSI2bNn4+Xlhb+/P8uWLeP06dMOD8oWERERKQ9cbJeeey1DL730Ev/61784duwYhYWFNG7cmIceeojevXs7PJZmxYoVJCYmcvToUXx8fBg5ciSRkZEObWVnZzNlyhS++OIL8vPzCQ8P57nnnnP4thW4+BzDqVOnsmfPHry8vOjVqxcDBgxw2J796/Pee+89MjMzadasGWPHjjVmF0uqoKCQzMwzf6mN0lShguv/7q5uDaSVdXfKuRBgO6dOndE1OOLA/jnU2JDyQmO69Hh5VbmiG1KcKhz+3SgcyuUpHErx9ItUyhuN6dJzpeHQ6a85FBEREZHSo3AoIiIiIgaFQxERERExlDgc9unTx+FRMZf69ttv6dOnT0mbFxEREZEyUOJw+N133/Hbb79d9v3MzEy2bdtW0uZFREREpAz8pdPKv3/cy6UOHTpElSpV/krzIiIiIlLKruoh2B9//DEff/yx8Xr+/Pl88MEHReqys7PZu3evvkFERERE5AZzVeHw3LlznDp1ynh95swZXF2LTj5WrlyZmJgYnnrqqb/eQxEREREpNVcVDh999FEeffRRADp06MD48ePp2LHjdemYiIiIiJS+En+38pdffnkt+yEiIiIiTqDE4dAuJyeHo0ePYrVaKe6b+G6//fa/ugkRERERKSUlDoeZmZm89NJLrFu3joKCgiLv22w2XFxc2LNnz1/qoIiIiIiUnhKHw4kTJ7Jx40Z69+7Nbbfdhtlsvpb9EhEREZEyUOJwuHnzZvr27cszzzxzLfsjIiIiImWoxA/BrlixIvXq1buWfRERERGRMlbicNi9e3fWr19/LfsiIiIiImWsxKeVO3fuzLZt24iNjaVnz57cfPPNuLm5Falr0aLFX+qgiIiIiJSeEodD+8OwAb755psi7+tuZREREZEbT4nD4ZQpU65lP0RERETECZQ4HN5///3Xsh8iIiIi4gRKfEOKiIiIiJQ/JZ45HDt27J/WuLi48Morr5R0EyIiIiJSykocDrdu3VpkWWFhISdOnKCgoAAvLy8qVar0lzonIiIiIqWrxOHwyy+/LHZ5Xl4ey5cvZ/HixSxatKjEHRMRERGR0nfNrzl0d3fnscceIywsjBdffLHE7Zw5c4aIiAgCAgL473//6/DeihUr6Ny5M4GBgXTv3p2NGzcWWT87O5tx48bRpk0bQkJCGD58OMePHy9St337dnr27ElQUBCRkZEsXLgQm83mUGOz2Vi4cCHt27cnKCiInj17smPHjhLvm4iIiIizum43pDRt2pRt27aVeP158+ZRUFBQZPmaNWuYMGECUVFRJCYmEhwczNChQ4uEtREjRrB582YmTZrE66+/Tnp6OgMGDCA/P9+oOXToELGxsXh7e5OQkEDfvn2Jj48vMuOZmJhIfHw8/fr1IyEhAW9vb/r3709GRkaJ909ERETEGV23cPjNN9+U+JrDAwcO8N577zFs2LAi78XHx9O1a1dGjBjBHXfcwQsvvEBgYCBz5841atLS0ti0aRMvv/wy0dHRdOzYkTfeeIO9e/eybt06oy4pKYkaNWowY8YM2rZtS79+/ejfvz8LFiwgNzcXgAsXLpCQkED//v3p168fbdu2ZcaMGVSvXp2kpKQS7Z+IiIiIsyrxNYdz5swpdnl2djbbtm1j9+7dDBw4sERtv/TSS8TExODj4+OwPCMjg4MHD/LPf/7TYXl0dDTTpk0jNzcXk8lEamoqZrOZsLAwo8bX15dmzZqRmppKdHQ0AKmpqXTq1AmTyeTQVkJCAmlpaYSGhrJ9+3ZycnKIiooyakwmE506deKLL74o0f6JiIiIOKtrHg49PT1p0KABkydP5uGHH77qdlNSUti3bx+zZ8/mhx9+cHjPYrEAFAmNfn5+5OXlkZGRgZ+fHxaLBR8fH1xcXBzqfH19jTbOnj3LL7/8gq+vb5EaFxcXLBYLoaGhRv2ldX5+fixevJjz589TsWLFq95PuwoVbpxHTbq53Th9LS90zOVS9jGhsSHlhca08ylxOPzxxx+vZT8AOHfuHFOnTiUuLo6qVasWeT8rKwsAs9nssNz+2v6+1WqlWrVqRdb39PRk165dwMUZzuLaMplMVKpUyaEtk8mEh4dHkW3abDaysrJKHA5dXV2oUaNKidaVvwezWY+DkuJpbEh5ozHtPEocDq+H+fPnU7NmTf7xj3+UdVdKRWGhDav1bFl344q5ubnqw1vKrNZzFBQUlnU3xInYP4caG1JeaEyXHrO50hXN0P7lcPjdd9/x1VdfcfToUQDq1q1L+/btadOmzVW1c+TIERYtWsTcuXONWb2zZ88af585cwZPT0/g4qyft7e3sa7VagUw3jebzRw7dqzINrKysowa+8yifVt2ubm5nDt3zqGt3NxcLly44DB7aLVacXFxMepKKj9fHwS5vIKCQo0RKZbGhpQ3GtPOo8ThMDc3l1GjRrF+/XpsNptxetZqtfLWW2/RqVMnpk+fjru7+xW1d/jwYfLy8oq9iaVPnz60atWK6dOnAxevPfz9NYAWiwV3d3caNGgAXLw+cMuWLdhsNofrDtPT0/H39wegcuXK1KlTx7im8Pc1NpvNaN/+d3p6Ok2bNnXYZt26df/S9YYiIiIizqbEV3/OnTuXL774gscff5xNmzbx3Xff8d1337F582b69+/PunXrHB4v82eaNWvGO++84/DH/v3NkydP5vnnn6dBgwY0btyYlJQUh3WTk5Np27atcddxREQEWVlZbNmyxahJT09n9+7dREREGMsiIiLYsGEDeXl5Dm2ZzWZCQkIAaN26NVWrVmXt2rVGTV5eHuvWrXNoS0RERKQ8KPHM4erVq7n//vt55plnHJbXrFmTf/7zn5w8eZJPP/2UESNGXFF7ZrOZ0NDQYt9r0aIFLVq0AGDYsGGMHj2ahg0bEhoaSnJyMjt37mTJkiVGfUhICOHh4YwbN44xY8bg4eHBzJkzCQgI4J577jHqYmNjWb16NaNGjeKRRx5h3759JCUlERcXZwRNDw8PBg0axOzZs/Hy8sLf359ly5Zx+vRpYmNjr+aQiYiIiDi9EofDEydOEBQUdNn3g4KCWLNmTUmbv6xu3bpx7tw5EhMTWbhwIT4+PsyZM8eY6bObNWsWU6ZMYeLEieTn5xMeHs5zzz1HhQr/v8uNGjUiKSmJqVOnMnDgQLy8vBg+fDj9+/d3aGvAgAHYbDYWLVpEZmYmzZo1IykpyTiNLSIiIlJeuNgu/SLhK9SpUydatmzJzJkzi30/Li6OXbt26UHRf6CgoJDMzDNl3Y0rVqGC6/8evdMaSCvr7pRzIcB2Tp06owu0xYH9c6ixIeWFxnTp8fKqckV3K5f4msP77ruPtWvXMnHiRCwWCwUFBRQWFmKxWHj++edJSUnh/vvvL2nzIiIiIlIGSnxaefDgwWRkZPDBBx+wYsUKXF0v5szCwkJsNhv3338/gwcPvmYdFREREZHrr8Th0M3NjalTp9KvXz9SU1M5cuQIAPXq1SMiIsLhsS8iIiIicmO4qnB44cIFXn75ZW655RZ69+4NQNOmTYsEwXfeeYf333+f8ePHX/FzDkVERESk7F3VNYfLly/n448/pn379n9Y1759ez766CNWrFjxV/omIiIiIqXsqsLh2rVrueeee/70ES4NGzakS5cu1+VRNiIiIiJy/VxVONy3bx+33nrrFdWGhISwd+/eEnVKRERERMrGVYXDvLy8K76G0N3dndzc3BJ1SkRERETKxlWFw5tuuon9+/dfUe3+/fu56aabStQpERERESkbVxUO27Vrx6pVqzh58uQf1p08eZJVq1bRrl27v9Q5ERERESldVxUOBwwYwIULF+jbty/ff/99sTXff/89/fr148KFCzzxxBPXpJMiIiIiUjqu6jmHDRo0YNasWYwcOZKYmBgaNGiAv78/VapU4cyZM+zfv5+ff/6ZihUrMmPGDBo2bHi9+i0iIiIi18FVf0NK+/bt+fTTT0lMTOSrr75i/fr1xns33XQTDz30EAMGDPjTx92IiIiIiPMp0dfn1a9fn8mTJwOQk5PDmTNnqFKlClWrVr2mnRMRERGR0lXi71a2q1q1qkKhiIiISDlxVTekiIiIiEj5pnAoIiIiIgaFQxERERExKByKiIiIiEHhUEREREQMCociIiIiYlA4FBERERGDwqGIiIiIGBQORURERMTgVOHw66+/5rHHHuOOO+6gZcuWdOzYkSlTppCdne1Q9+WXX9K9e3cCAwPp3LkzH330UZG2cnNzefXVVwkLCyM4OJjHH38ci8VSpO7AgQM8/vjjBAcHExYWxrRp08jNzS1St2LFCjp37kxgYCDdu3dn48aN127HRURERJyEU4XD06dPExQUxOTJk0lKSuLxxx/nk08+4emnnzZq/v3vfzN06FCCg4NJTEwkKiqK8ePHk5KS4tDWSy+9xIoVK4iLi2P27Nnk5ubSr18/h6CZlZVF3759ycvLY/bs2cTFxfHBBx8wdepUh7bWrFnDhAkTiIqKIjExkeDgYIYOHcqOHTuu6/EQERERKW1/+buVr6UePXo4vA4NDcVkMjFhwgR+/fVXateuzfz58wkKCuKFF14A4I477iAjI4P4+Hi6dOkCwLFjx/jwww95/vnnefDBBwEIDAwkMjKS999/nwEDBgDw/vvvc+bMGebMmUP16tUBKCgoYPLkyQwaNIjatWsDEB8fT9euXRkxYoSxzX379jF37lwSExOv92ERERERKTVONXNYHHtoy8vLIzc3l61btxoh0C46OpoDBw5w+PBhADZt2kRhYaFDXfXq1QkLCyM1NdVYlpqaStu2bY1tAERFRVFYWMjmzZsByMjI4ODBg0RFRRXZ5pYtW4o9BS0iIiJyo3LKcFhQUMCFCxf44YcfmDt3Lh06dKB+/fr8/PPP5OXl4evr61Dv5+cHYFxTaLFYqFmzJp6enkXqfn/docViKdKW2WzG29vboS0AHx+fIm3l5eWRkZFxDfZYRERExDk41Wllu8jISH799VcA7rzzTqZPnw5cvEYQLga437O/tr9vtVqpVq1akXbNZrNRY6+7tC0AT09Po+5Kt1lSFSo4ZT4vlpvbjdPX8kLHXC5lHxMaG1JeaEw7H6cMhwsXLuTcuXP89NNPzJ8/n8GDB/PWW2+VdbeuOVdXF2rUqFLW3RAnZjZXKusuiJPS2JDyRmPaeThlOGzatCkAISEhBAYG0qNHD7744guaNGkCUOTRNlarFcA4jWw2m8nJySnSrtVqdTjVbDabi7QFF2cD7XX2v7Ozs/H29r7sNkuisNCG1Xq2xOuXNjc3V314S5nVeo6CgsKy7oY4EfvnUGNDyguN6dJjNle6ohlapwyHvxcQEIC7uzs///wzHTp0wN3dHYvFwp133mnU2K8LtF8/6Ovry2+//eYQ8ux1v7/G0NfXt8izD7Ozszlx4oRDW8Wta7FYcHd3p0GDBn9p//Lz9UGQyysoKNQYkWJpbEh5ozHtPJz+BP/3339PXl4e9evXx2QyERoayueff+5Qk5ycjJ+fH/Xr1wcgPDwcV1dX1q1bZ9RkZWWxadMmIiIijGURERF88803xiwgQEpKCq6uroSFhQHQoEEDGjduXOQ5isnJybRt2xaTyXTN91lERESkrDjVzOHQoUNp2bIlAQEBVKxYkR9//JGkpCQCAgK4++67AXjyySfp06cPkyZNIioqiq1bt/LZZ58xc+ZMo52bb76ZBx98kGnTpuHq6krt2rVJSEigWrVqxMTEGHUxMTG8++67PPXUUwwaNIhff/2VadOmERMTYzzjEGDYsGGMHj2ahg0bEhoaSnJyMjt37mTJkiWld3BERERESoGLzWazlXUn7BYuXEhycjI///wzNpuNevXq0alTJ2JjY6latapRt2HDBmbNmkV6ejp169Zl4MCBxsOu7XJzc5k5cyarVq3izJkztG7dmueee8547I3dgQMHePHFF0lLS6NKlSr06NGDuLi4IjOCK1asIDExkaNHj+Lj48PIkSOJjIz8S/tbUFBIZuaZv9RGaapQwfV/N9C0BtLKujvlXAiwnVOnzug0iziwfw41NqS80JguPV5eVa7omkOnCod/NwqHcnkKh1I8/SKV8kZjuvRcaTh0+msORURERKT0KByKiIiIiEHhUEREREQMCociIiIiYlA4FBERERGDwqGIiIiIGBQORURERMSgcCgiIiIiBoVDERERETEoHIqIiIiIQeFQRERERAwKhyIiIiJiUDgUEREREYPCoYiIiIgYFA5FRERExKBwKCIiIiIGhUMRERERMSgcioiIiIhB4VBEREREDAqHIiIiImJQOBQRERERg8KhiIiIiBgUDkVERETEoHAoIiIiIgaFQxERERExOFU4XLt2LU8++SQREREEBwfTo0cPPvzwQ2w2m0PdihUr6Ny5M4GBgXTv3p2NGzcWaSs7O5tx48bRpk0bQkJCGD58OMePHy9St337dnr27ElQUBCRkZEsXLiwyPZsNhsLFy6kffv2BAUF0bNnT3bs2HFN911ERETEGThVOHz77bepVKkSzz77LPPnzyciIoIJEyYwd+5co2bNmjVMmDCBqKgoEhMTCQ4OZujQoUXC2ogRI9i8eTOTJk3i9ddfJz09nQEDBpCfn2/UHDp0iNjYWLy9vUlISKBv377Ex8ezaNEih7YSExOJj4+nX79+JCQk4O3tTf/+/cnIyLiux0NERESktLnYLp0mK0OZmZl4eXk5LJswYQLJycls27YNV1dXOnfuTMuWLZk+fbpRExMTQ7Vq1UhMTAQgLS2NmJgYkpKSCA8PB8BisRAdHc2MGTOIjo4GYOLEiWzatImUlBRMJhMAM2bMYNmyZWzevBmTycSFCxdo164dvXr1YuTIkQDk5ubSpUsXIiIimDRpUon3t6CgkMzMMyVev7RVqOBKjRpVgNZAWll3p5wLAbZz6tQZ8vMLy7oz4kTsn0ONDSkvNKZLj5dXFdzc/nxe0KlmDi8NhgDNmjUjJyeHs2fPkpGRwcGDB4mKinKoiY6OZsuWLeTm5gKQmpqK2WwmLCzMqPH19aVZs2akpqYay1JTU+nYsaMRDO1tWa1W0tIuhp/t27eTk5PjsE2TyUSnTp0c2hIREREpDyqUdQf+zH/+8x9q165N1apV+c9//gOAj4+PQ42fnx95eXlkZGTg5+eHxWLBx8cHFxcXhzpfX18sFgsAZ8+e5ZdffsHX17dIjYuLCxaLhdDQUKP+0jo/Pz8WL17M+fPnqVixYon3r0IFp8rnf+hK/rUh15aOuVzKPiY0NqS80Jh2Pk4dDv/973+TnJzMmDFjAMjKygLAbDY71Nlf29+3Wq1Uq1atSHuenp7s2rULuHjDSnFtmUwmKlWq5NCWyWTCw8OjyDZtNhtZWVklDoeuri7/O00rUjyzuVJZd0GclMaGlDca087DacPhsWPHiIuLIzQ0lD59+pR1d66LwkIbVuvZsu7GFXNzc9WHt5RZrecoKNA1OPL/7J9DjQ0pLzSmS4/ZXOmKZmidMhxarVYGDBhA9erVmT17Nq6uF3fE09MTuDjr5+3t7VD/+/fNZjPHjh0r0m5WVpZRY59ZtM8g2uXm5nLu3DmHtnJzc7lw4YLD7KHVasXFxcWoKyldfCt/pKCgUGNEiqWxIeWNxrTzcLoT/OfPn2fQoEFkZ2fz5ptvOpwetl/3Z78O0M5iseDu7k6DBg2MuvT09CLPK0xPTzfaqFy5MnXq1CnSln09e5397/T09CLbrFu37l+63lBERETE2ThVOMzPz2fEiBFYLBbefPNNateu7fB+gwYNaNy4MSkpKQ7Lk5OTadu2rXHXcUREBFlZWWzZssWoSU9PZ/fu3URERBjLIiIi2LBhA3l5eQ5tmc1mQkJCAGjdujVVq1Zl7dq1Rk1eXh7r1q1zaEtERESkPHCq08qTJ09m48aNPPvss+Tk5Dg82Lp58+aYTCaGDRvG6NGjadiwIaGhoSQnJ7Nz506WLFli1IaEhBAeHs64ceMYM2YMHh4ezJw5k4CAAO655x6jLjY2ltWrVzNq1CgeeeQR9u3bR1JSEnFxcUbQ9PDwYNCgQcyePRsvLy/8/f1ZtmwZp0+fJjY2ttSOjYiIiEhpcKqHYHfo0IEjR44U+96GDRuoX78+cPHr8xITEzl69Cg+Pj6MHDmSyMhIh/rs7GymTJnCF198QX5+PuHh4Tz33HNFZiO3b9/O1KlT2bNnD15eXvTq1YsBAwY4PAbH/vV57733HpmZmTRr1oyxY8cas4slpYdgy+XpIdhSPD0wWMobjenSc6UPwXaqcPh3o3Aol6dwKMXTL1IpbzSmS88N+Q0pIiIiIlK2FA5FRERExKBwKCIiIiIGhUMRERERMSgcioiIiIhB4VBEREREDAqHIiIiImJQOBQRERERg8KhiIiIiBgUDkVERETEoHAoIiIiIgaFQxERERExKByKiIiIiEHhUEREREQMCociIiIiYlA4FBERERGDwqGIiIiIGBQORURERMSgcCgiIiIiBoVDERERETEoHIqIiIiIQeFQRERERAwKhyIiIiJiUDgUEREREYNThcNDhw4xceJEevToQfPmzenWrVuxdStWrKBz584EBgbSvXt3Nm7cWKQmOzubcePG0aZNG0JCQhg+fDjHjx8vUrd9+3Z69uxJUFAQkZGRLFy4EJvN5lBjs9lYuHAh7du3JygoiJ49e7Jjx45rss8iIiIizsSpwuH+/fv5+uuvadSoEX5+fsXWrFmzhgkTJhAVFUViYiLBwcEMHTq0SFgbMWIEmzdvZtKkSbz++uukp6czYMAA8vPzjZpDhw4RGxuLt7c3CQkJ9O3bl/j4eBYtWuTQVmJiIvHx8fTr14+EhAS8vb3p378/GRkZ1/wYiIiIiJQlF9ul02RlqLCwEFfXi3n12WefZdeuXXz22WcONZ07d6Zly5ZMnz7dWBYTE0O1atVITEwEIC0tjZiYGJKSkggPDwfAYrEQHR3NjBkziI6OBmDixIls2rSJlJQUTCYTADNmzGDZsmVs3rwZk8nEhQsXaNeuHb169WLkyJEA5Obm0qVLFyIiIpg0aVKJ97egoJDMzDMlXr+0VajgSo0aVYDWQFpZd6ecCwG2c+rUGfLzC8u6M+JE7J9DjQ0pLzSmS4+XVxXc3P58XtCpZg7twfByMjIyOHjwIFFRUQ7Lo6Oj2bJlC7m5uQCkpqZiNpsJCwszanx9fWnWrBmpqanGstTUVDp27GgEQ3tbVquVtLSL4Wf79u3k5OQ4bNNkMtGpUyeHtkRERETKgwpl3YGrYbFYAPDx8XFY7ufnR15eHhkZGfj5+WGxWPDx8cHFxcWhztfX12jj7Nmz/PLLL/j6+hapcXFxwWKxEBoaatRfWufn58fixYs5f/48FStWLPE+VajgVPn8D13Jvzbk2tIxl0vZx4TGhpQXGtPO54YKh1lZWQCYzWaH5fbX9vetVivVqlUrsr6npye7du0CLt6wUlxbJpOJSpUqObRlMpnw8PAosk2bzUZWVlaJw6Grq8v/TtOKFM9srlTWXRAnpbEh5Y3GtPO4ocJheVNYaMNqPVvW3bhibm6u+vCWMqv1HAUFugZH/p/9c6ixIeWFxnTpMZsrXdEM7Q0VDj09PYGLs37e3t7GcqvV6vC+2Wzm2LFjRdbPysoyauwzi/YZRLvc3FzOnTvn0FZubi4XLlxwmD20Wq24uLgYdSWli2/ljxQUFGqMSLE0NqS80Zh2HjfUCX77dX/26wDtLBYL7u7uNGjQwKhLT08v8rzC9PR0o43KlStTp06dIm3Z17PX2f9OT08vss26dev+pesNRURERJzNDRUOGzRoQOPGjUlJSXFYnpycTNu2bY27jiMiIsjKymLLli1GTXp6Ort37yYiIsJYFhERwYYNG8jLy3Noy2w2ExISAkDr1q2pWrUqa9euNWry8vJYt26dQ1siIiIi5YFTnVY+d+4cX3/9NQBHjhwhJyfHCIJt2rTBy8uLYcOGMXr0aBo2bEhoaCjJycns3LmTJUuWGO2EhIQQHh7OuHHjGDNmDB4eHsycOZOAgADuueceoy42NpbVq1czatQoHnnkEfbt20dSUhJxcXFG0PTw8GDQoEHMnj0bLy8v/P39WbZsGadPnyY2NrYUj46IiIjI9edUD8E+fPgwHTt2LPa9d955h9DQUODi1+clJiZy9OhRfHx8GDlyJJGRkQ712dnZTJkyhS+++IL8/HzCw8N57rnnqF27tkPd9u3bmTp1Knv27MHLy4tevXoxYMAAh8fg2L8+77333iMzM5NmzZoxduxYY3axpPQQbLk8PQRbiqcHBkt5ozFdeq70IdhOFQ7/bhQO5fIUDqV4+kUq5Y3GdOm5Ib8hRURERETKlsKhiIiIiBgUDkVERETEoHAoIiIiIgaFQxERERExKByKiIiIiEHhUEREREQMCociIiIiYlA4FBERERGDwqGIiIiIGBQORURERMSgcCgiIiIiBoVDERERETEoHIqIiIiIQeFQRERERAwKhyIiIiJiqFDWHRAR+bt79923+PrrjRw6dBAPDw8CA4N48slhNGzYGIBffjnKQw91L3bdF16YSocOdwMwa9Zr7Nz5PenpB2jUyIe3336vtHZBRMoRhUMRkTKWlradBx54iKZNm1NQUMDChXOJixvKkiUrqFSpEjfdVJtVq1IAqFDBFU/PyixevIQlS97hjjvaObTVtWt3du/exYEDP5XFrogUq6CggEWLFrJu3VpOnjxJrVq1iI6+l759Yx3qDh5MZ/78eHbs2E5BQQGNG/vy0kvTuPnmm8uo539PCociImVsxozZDq/HjZvEvfd2Yu/ePQQHt8bNzY2aNWsBF8NhjRpV+PrrjXTocDeVK1c21hsx4p8AnD59SuFQnMrSpYv55JMPGT9+Mj4+vvz4425eeeUFqlSpyiOPPArA4cMZDBnyBN26dSc2dhBVqlQlPf0AHh6mMu7934/CoYiIkzlzJgcAs9lc7Pu7du1i3769xMU9U5rdEimxXbt2Eh5+F+3ahQNQp05d1q//nD17fjBqFiyYS9u27Rgy5GljWb169Uu9r6IbUkREnEphYSHx8dMJDGyFr2+TYms+/PBDGjf2ITCwVSn3TqRkWrYM4j//2cbPPx8CYP/+fezc+b1xWURhYSHffLOJBg0aMXLkULp168SAAX1JTf2qDHv996WZQxERJzJjxqtYLAeYN+/NYt8/f/48n332Gf36PVHKPRMpucce68eZM2fo1etBXF1dKSwsZODAIdxzTxQAJ0+e5OzZsyxZ8jYDBjzJk08O49tvtzB+/D+Jj19ASMitZbwHfy8KhyIiTmLGjFf55ptNzJmzkJtuql1szcaN6zl//jzR0d1KuXciJffll1/wxRcpPP/8S/j4+LF//17i42dQq5Y3997bncLCQgDCw++iZ89eANxySwC7dn3PJ598pHBYyhQORUTKmM1mY+bMaaSmfsXs2QnUrVvvsrWffrqKDh06UKNGDfLzC0uxlyIlN29ePL169eXuuzsD4OfXhGPHfuHdd9/i3nu7U6NGDdzcKtC4sY/Deo0a+fDf/+4ogx7/vemawyt04MABHn/8cYKDgwkLC2PatGnk5uaWdbdEpByYPv1V1q1by/PPv0TlypU5efI3Tp78jQsXzjvUHT6cwY4d23nwwQeLbefw4Qz2799LZuZJLlw4z/79e9m/fy95eXmlsRsil3X+/HlcXR0jh5ubG4WFNgBMJhPNmzcnI+OQQ01Gxs/Url2n1PopF2nm8ApkZWXRt29fGjduzOzZs/n111+ZOnUq58+fZ+LEiWXdPRG5wX3yyYcADBs2yGH5uHHPEx19r/F6zZpPuemm2oSHh5OVda5IO1OnvsiOHduN148/fvH03IoVn1KnTt3r0XWRKxIWdifvvLOI2rVvxsfHl3379rJ8+VKio///4e69evXhueeepVWr1rRufRtbt37DN9/8i/j4hDLs+d+Ti81ms5V1J5xdQkICCxYsYOPGjVSvXh2A5cuXM3nyZDZu3Ejt2sVfG/RnCgoKycw8cw17en3Zn68GrYG0su5OORcCbOfUqTM6dSgO7J9DjQ25kZw9e4bExAWkpm7k1KlT1KpVi7vv7szjjw+gUiUPY0x/8snHLFnyNsePH6dhw0bExg7kzjvbl3X3yw0vryq4uf35SWOFwyvQq1cvPD09mTdvnrHMarXSpk0bXnnlFR544IEStatwKJencFhaXF1dcHV1KetuXDE3N1fM5kpYrecoKLhxxkZhoc04hSjye/oHT+m50nCo08pXwGKx8I9//MNhmdlsxtvbG4vFUuJ2XV1d8PKq8le7V2pcjN+fKYCut7y+Ln4jgKdnJfTPt+vL1dUFF5cbJxzamc2VyroLV8VmUzgsTTfgkMbT80Yb02Xdg6t3pf8QVji8AlartdhvKvD09CQrK6vE7bq4uODmdgN+grmprDvwt3HpBdwiN6ob9+edlBb9vHMe+j8hIiIiIgaFwytgNpvJzs4usjwrKwtPT88y6JGIiIjI9aFweAV8fX2LXFuYnZ3NiRMn8PX1LaNeiYiIiFx7CodXICIigm+++Qar1WosS0lJwdXVlbCwsDLsmYiIiMi1pUfZXIGsrCy6du2Kj48PgwYNMh6Cfe+99+oh2CIiIlKuKBxeoQMHDvDiiy+SlpZGlSpV6NGjB3FxcZhMprLumoiIiMg1o3AoIiIiIgZdcygiIiIiBoVDERERETEoHIqIiIiIQeFQRERERAwKhyIiIiJiUDgUEREREYPCofwls2fPJiAggF69ehV57+WXX6ZDhw7XZDsdOnQgICCAgIAAWrRoQdu2benduzdvv/02Z8+evSbbuJ6effZZunXrZrzes2cPs2fP5ty5c2XYK/m90hrLV2Lr1q3GeA8ICCA4OJh7772XxYsXU1BQcNXt5ebmMnbsWO644w4CAgJ4++23r32nizFkyBB69+5dKtuS4tnHtf1PaGgojzzyCF9//fVVt5WRkUHfvn0JCQkhICCAPXv2XIceF3Xbbbcxe/bsq1pn5cqVBAQEkJmZ+Yd1l/5slosqlHUHpHz497//zdatWwkNDb1u2+jcuTP9+/enoKCAzMxMtm7dyqxZs1i2bBmLFy/m5ptvvm7b/quGDBniEGL37NnDnDlz6NWrF5UqVSrDnsmlSmMsX6kpU6bg6+tLdnY2n3zyCa+88goXLlxg4MCBV9XOqlWrWLVqFVOnTqVhw4bUq1fvOvVYnFHFihVZvHgxAMePH2fBggUMHjyYpUuX0rp16ytu54033iAjI4P4+HiqVatG48aNr1OPpawpHMpfVrlyZZo0acK8efOu6y/UWrVqERwcbLzu1KkTDzzwAI8++ihjx47lrbfeum7b/qsaNmxY1l2QK1BaY/lK3XLLLQQGBgIQFhbG7t27+eijj646HFosFm666Sa6d+9+PbopTs7V1dXhZ2erVq246667+OSTT64qHFosFm677TbuvPPO69BLcSY6rSzXxJAhQ/j222/Zvn37H9YdOXKE4cOHc+uttxIcHExsbCx79+4t8XabN2/Oo48+yjfffIPFYjGWW61WJk2aRHh4OC1btuSBBx5g06ZNDuv27t2bQYMG8cknn3D33XcTFBRE7969HdoBuHDhAlOmTCE8PJzAwEB69OjBF1984VCzf/9+BgwYQGhoKK1ataJz584kJiYa7//+1MXKlSsZO3YsAG3btiUgIKBUT1nKH7uWY7lDhw688MILLF26lMjISG699VaGDBnyp6e6iuPq6kpAQAC//PKLw/Jjx44xevRoQkNDCQoKolevXuzatcuhD4sWLeKXX34xTi0ePny42NNpVquVgIAAVq5cedX7cODAAR577DECAwO5++67+fjjj696H6V01K5dGy8vL44ePWosS0tLo0+fPgQHB3PrrbcyatQoTp48CcDhw4cJCAjghx9+YNWqVQ4/s+zj4/fWr19vjLPfr79q1SpeeOEFbr/9dsLDw3n11VfJz88vsm6XLl0IDAzkwQcfZOfOnUX6/9VXX/H444/Ttm1bWrduzUMPPURqamqx+/rzzz/Tp08fWrVqRYcOHfjwww//9Pj82Wfq70DhUK6JyMhImjdvzty5cy9bk5OTQ+/evdm9ezeTJ0/mtdde49SpUzz22GNFfuFdjfDwcAC+//574OL1VY8//jhfffUVI0aMYP78+fj5+TFo0KAiv7x/+OEHEhISGDVqFK+++irHjx/niSeeIDc316gZPXo0y5cv54knnmDu3Lk0adKEYcOGsWHDBqNm8ODBWK1WXn75ZRISEoiNjb3s9YTt27fnySefBODNN99k+fLlzJkzp8T7L9fWtR7LX375JV9++SUTJ05k/PjxbNu2jRdffLFEfTt69Cj169c3XmdlZfHoo4/y448/MmHCBGbPnk2lSpXo27ev8Yt9zpw5REdH4+3tzfLly1m+fDk33XTTVW33z/bhwoUL9O/fn99++41p06YxatQoFi5cyH//+98S7adcX2fOnCErK8sYS2lpafTu3Ztq1aoxc+ZMXnzxRf773/8yZMgQAG666SaWL19O48aNueuuu0r8M2vWrFm4uroya9YsYmJiWLRoEStWrDDe37NnD8OHD6dx48bMmTOH+++/nxEjRjj8PIaLYTMyMpJp06Yxe/ZsWrduzcCBA9m6dWuRbY4cOZKwsDDmzJlDaGgo48ePv2yQhCv7TP0d6LSyXDNPPvkkw4YNY+fOnQQFBRV5f+XKlRw9epQ1a9bg5+cHwO23305kZCSLFy/m2WefLdF27dcanjhxAoDVq1fz448/smrVKpo0aQLAnXfeyaFDh5g3bx5vvPGGse7JkydZsmSJce1M8+bN6dKlCytXriQmJoYff/yRdevWMXnyZGJiYgCIiIjgyJEjzJ07l44dO5KZmcnhw4cZP3688a/pO+6447L99fLyMk4zt2jRAi8vrxLtt1w/13Is22w25s+fj8lkAi7OOCYkJFBYWIir6x//+7ywsJD8/Hyys7NZuXIlO3fuZMaMGcb7ixcvxmq1smLFCmrWrAlcnI3u3LkzSUlJPPPMMzRv3pxatWphMpkcTi1ejT/bh5UrV3L8+HHWrl1b5LOk69Kcg32G7vjx47z22mtUqVKFPn36ADB9+nRatmzJnDlzcHFxAcDf359u3brx9ddfc9dddxEcHEzFihXx8vIq8TgKCgriueeeAy5eJrF161Y+//xzHnnkEQAWLlxInTp1mDt3Lm5ubgB4eHgwfvx4h3Yee+wx478LCwsJDQ3lp59+4oMPPihyOUiPHj0YNGgQcPH3QEZGBnPnziUiIqLYPl7JZ+rvQDOHcs106tQJf3//y864/Pvf/+aWW24xfpkCVK9enXbt2vGf//ynxNu12WwAxg+1zZs34+/vT+PGjcnPzzf+tGvXrshMxi233OLwy6tRo0Y0bdrUmIW096tLly4O60VFRbF7927Onj1LjRo1qFevHjNmzODjjz/m2LFjJd4XcQ7XcizffvvtRqgC8PPzIy8v74pmIR5++GFatGjBHXfcwbRp0xgwYADR0dHG+5s3byY0NBRPT09jnLu6unL77bdf01m7P9uHnTt3XvazJGXv7NmztGjRghYtWhAZGcnnn3/OtGnT8PX15dy5c2zfvp0uXbpQUFBgjKPGjRtTp06dazqO7Gd57Pz8/Bx+Xn7//fdERkYawRCK/uyFi6d9x4wZw5133knz5s1p0aIFmzZtIj09vUhtp06dHF7fc889/PDDD5e967+0PlPOTjOHcs24uLgwePBgRo4cyQ8//FDkfavVSq1atYosr1mzJvv37y/xdn/99VcAvL29ATh16hS7d++mRYsWRWp//0PHvu3i+mOfhczKysLd3Z3q1as71NSqVQubzUZ2djaVK1cmKSmJmTNn8sILLxg/iMeOHcvtt99e4v2SsnMtx7LZbHZ4bQ9ZFy5c+NN+vPrqq/j5+ZGZmUlCQgKJiYncfvvtxqzHqVOn2LFjR7Fj/VreBPVn+3D8+PHLfpauZD/l+qpYsSJLlizBZrNx8OBBpk+fzpgxY1i9ejU2m42CggKmTJnClClTiqz7Vy75uVS1atUcXru7uzucMj5x4kSRcVS1alU8PDyM14WFhTz55JNkZ2czfPhwGjVqRKVKlYiPjy+2r5e2V6tWLfLy8jh16lSxn+HS+kw5O4VDuaaioqKYPXs28+bNo27dug7veXp6Fvsvu5MnT+Lp6Vnibf7rX/8CME51eHp6EhAQwMsvv/yn6xY3e3Py5EljxsPT05O8vDyysrIc+vjbb7/h4uJi/LDz8fEhPj6evLw80tLSmDFjBoMHDyY1NZUqVaqUeN+k7JTFWL6Un5+fcbfybbfdRpcuXXj11Ve58847cXFxwdPTkzvvvJOnn366yLq/n+krjslkIi8vz2FZVlZWifp50003FRuiT548SdWqVUvUplw7rq6uxjgKCgrCx8eHhx9+mLlz5zJmzBhcXFwYNGgQd999d5F1a9So8YdtX8tx5O3tXeRnck5OjsM/MA4dOsTu3buZO3euQ3/Pnz9fbJsnT56kdu3axuvffvsNd3f3y+7XX/lMlSc6rSzXlKurK4MHD2bDhg1Fbv649dZb2bdvn8PdwFlZWXzzzTfceuutJdrenj17WLZsGeHh4cYprXbt2pGRkcFNN91EYGBgkT+/t3//fg4dOmS8PnToED/++COtWrUy+gyQkpLisF5KSgrNmzencuXKDsvd3d1p06YNAwcOJCcnh+PHjxfbb3d3d4AiF1qL8yjtsfxnqlSpwvDhw/npp59Yv349cHGsHzhwwAiRv/8TEBDwh+3dfPPNHDt2jDNnzhjLNm/eXKK+BQYGXvazJM4nMDCQrl27snLlSs6cOUNwcDAWi6XYn5e/vwGqODfffDMHDhxwWFbScRQUFMTGjRsdTvle+rPXHhTtP0Ph4jWwaWlpxbZ56ZMl1q1bR4sWLYqcRbL7K5+p8kQzh3LN3XvvvcydO5etW7c6PGz3gQce4O2332bQoEGMGDECDw8P5s+fT4UKFejbt++ftvvbb7+xY8cOCgsLyczM5Ntvv+XDDz/k5ptv5pVXXjHq7rvvPt5//3369OlD//79ady4MdnZ2ezevZu8vDxGjRpl1NasWZPBgwczfPhw4OJDXmvXrs0DDzwAQNOmTbnnnnuYOnUq58+fx8fHh08//ZS0tDTmzZsHwI8//sirr75KdHQ0DRo0ICcnh4SEBOrVq3fZ0xD2a9WWLl3K3XffTcWKFf9WP3huFNdrLJfUfffdx4IFC0hMTKRTp07069eP1atX89hjj9GnTx/q1q1LZmYm33//PbVr16Zfv36Xbeuee+4hPj6ecePG8fDDD7N///4resxHcR544AHmz5/PoEGDjBmX+Pj4Yk/biXMYMmQIycnJLF68mGeeeYa+ffsyYsQIunbtitls5tixY3zzzTc88MADf/jMz86dOzNp0iTmzJlDSEgIX3/9NTt27ChRnwYOHMiDDz7IU089xSOPPMLhw4dJSkpyOK3s6+vLzTffzPTp0yksLOTs2bPEx8df9g78VatWUbFiRZo3b05ycjLbtm1j4cKFl+3DX/lMlSeaOZRrzs3NrdiH9FatWpV3332Xpk2bMmHCBEaPHo2npydLliyhTp06f9ru559/Ts+ePenduzfPPfcce/fuJS4ujpUrVzqcNjCZTLzzzju0b9+eBQsWEBsby6RJk9i1a1eRWZ0WLVrwxBNP8Nprr/HMM89Qq1YtkpKSHE4fvPbaazz00EMkJiYyZMgQ9u3bR3x8vHFnsre3N7Vq1SIhIYEBAwYwceJE6tSpw6JFiy77r9PmzZszbNgwPv30U2JiYoxH24hzuV5juaTc3d0ZPHgw33//PVu3bqVGjRosX76cZs2a8frrr9O/f3+mTJnCkSNHir3L+veaNGnC1KlT2bNnD0OGDCE1NZXXX3+9RP2qWLEiixYtombNmvzzn//k9ddf54knnigyUy/Ow9fXl+joaJYtW8Ytt9zCe++9x9mzZxk7diwDBw5k3rx5VKxYkUaNGv1hOw899BD9+/dn2bJlPP3005w/f56RI0eWqE/NmzfnjTfeID09naFDh/LRRx8xc+ZMh5/HJpOJ2bNnYzKZePrpp4mPj+fJJ5+kTZs2xbY5ffp0Nm3axFNPPcW3337Liy++yF133XXZPvyVz1R54mKz3+op8jfTu3dvKleuTEJCQll3RURExGlo5lBEREREDAqHIiIiImLQaWURERERMWjmUEREREQMCociIiIiYlA4FBERERGDwqGIiIiIGBQORURERMSgcCgi4uTOnDnD+PHjCQsLIyAggJdffrmsu1RqVq5cSUBAAIcPHy7rroj8bei7lUXE6V3p906/8847f/g9sDeqhIQEPv74Y4YMGUKDBg2M7+YuTocOHThy5AgALi4uVK1alTp16hAcHMyDDz5Iq1atSqvb183SpUupVKmS8R3oInJt6TmHIuL0Vq1aVeT15s2bmTZtmsPysLAwatWqVZpdKxUPP/wwbm5uLFu27E9rO3TogNls5vHHHwcuzjpaLBZSUlI4ceIE/fr1Y+zYsde7y9dMQUEB+fn5mEwmXFxcAOjWrRs1atTg3XffLePeiZRPmjkUEafXo0cPh9fff/89mzdvLrK8vDp58iRNmjS54vratWsXOTajR49m1KhRvP322zRq1IhHH330WnfzunBzc8PNza2suyHyt6JrDkXkhjdmzBhCQ0PJy8sr8l7//v3p3Lmz8TogIIAXXniBTz/9lM6dOxMYGMgDDzzAtm3biqz766+/MnbsWNq1a0fLli3p2rUrH374YZG6d999l65du9KqVStuv/12HnjgAVavXv2n/T558iTjxo2jXbt2BAYG0r17dz7++GPj/a1btxrX23311VcEBASU+Pq7ihUrMm3aNKpXr86CBQv4/UmjwsJC3n77bbp27UpgYCDt2rVj4sSJZGVlObTRoUMHBg0axKZNm+jRoweBgYFER0ezbt26ItvLyMhg+PDhtGnThlatWvHwww/z1VdfFan7s2N36TWHHTp0YP/+/Xz33XfG8ejdu/dVHw8RuTyFQxG54fXo0YPTp0+zadMmh+UnTpzg22+/pXv37g7Lt23bxiuvvEL37t0ZPnw4p0+f5oknnmDfvn1GzW+//cbDDz/Mli1b6NWrF+PHj6dhw4aMHz+et99+26j74IMPeOmll/Dz82PcuHEMGzaMZs2a8f333/9hn8+fP0/v3r359NNPuffee3nmmWeoVq0azz77LIsXLwbAz8+PadOmUaNGDZo1a8a0adOYNm0aXl5eJTpOVapU4e677+bXX3/lp59+MpZPnDiR1157jdatWzN+/HgjoMXGxhYJ3AcPHiQuLo6IiAhGjRqFm5sbTz/9NJs3b3Y4djExMWzatIlHHnmEuLg4Lly4wJNPPskXX3zxl47duHHjuPnmm/H19TWOx+DBg0t0PETkMmwiIjeYyZMn2/z9/Y3XBQUFtoiICNuIESMc6t566y1bQECA7eeffzaW+fv72/z9/W3//e9/jWVHjhyxBQYG2p566ilj2bhx42xhYWG2zMxMhzbj4uJst956q+3cuXM2m81me/LJJ21du3a96n14++23bf7+/rZVq1YZy3Jzc209e/a0BQcH27Kzs43lkZGRtoEDB15Ru39W+9Zbb9n8/f1t69evt9lsNtu2bdts/v7+tk8//dShLjU1tcjyyMhIm7+/v+3zzz83lmVnZ9vCwsJs9913n7Hs5Zdftvn7+9u2bdtmLMvJybF16NDBFhkZaSsoKLDZbFd27D766CObv7+/LSMjw1jWtWtX22OPPfaH64lIyWnmUERueK6urtx77718+eWX5OTkGMs//fRTQkJCaNCggUN9SEgILVu2NF7XrVuXjh07smnTJgoKCrDZbKxbt44OHTpgs9nIzMw0/oSHh5Odnc0PP/wAgNls5tixY+zcufOq+pyamoq3tzfdunUzlrm7u9O7d2/Onj1b7Gnua6FKlSrAxRtVAFJSUqhWrRphYWEO+9miRQsqV67M1q1bHda/6aab6NSpk/G6atWq3HfffezevZsTJ04A8PXXXxMUFMRtt93msN2ePXty5MgRY9aypMdORK4v3ZAiIuXCfffdR2JiIuvXr+e+++7DYrHwww8/MHny5CK1jRo1KrKscePGnDt3jszMTFxdXbFarSxfvpzly5cXu73MzEwABgwYwDfffMNDDz1Eo0aNCAsLo1u3btx6661/2N8jR47QqFEjXF0d/41uf0zN0aNHr2i/r5Y9FNpD4qFDh8jOzqZt27bF1p88edLhdaNGjYy7hu0aN24MXNwnb29vjh49Wuwjc3x9fYGL++bv71/iYyci15fCoYiUC02aNKFFixZ8+umn3HfffXz66ae4u7sTFRV11W0VFhYC0L17d+6///5ia+zPXvTz8yMlJYWvvvqKf/3rX6xbt4733nuPp556iuHDh5d8h66T/fv3A/8fkAsLC6lZsyavv/56sfUlvb7xStxox07k70LhUETKjfvuu4+pU6dy/PhxPvvsM9q3b4+np2eRukOHDhVZdvDgQSpVqmSEoSpVqlBYWEi7du3+dLuVK1cmOjqa6OhocnNzGTZsGAsWLGDQoEF4eHgUu069evXYu3cvhYWFDrOHFosFuHiq+1o7c+YM69evp06dOsYMZcOGDdmyZQutW7emYsWKf9rGoUOHsNlsDrOHBw8eBC7uk73v6enpRdYtbt9KcuwunbkUkWtL1xyKSLnRrVs3XFxcePnll8nIyChyl7JdWlqacc0gwC+//MKGDRsICwsznqvXuXNnPv/8c4c7mO3sp5QBTp065fCeyWTCz88Pm81W7KN17CIiIjhx4gTJycnGsvz8fN59910qV67M7bfffsX7fSXOnz/PM888w+nTpxk8eLARsKKioigoKGDevHlF1snPz8dqtTosO378uMMdxzk5OXzyySc0a9YMb29vAO666y527txJWlqaUXf27Fk++OAD6tWrZzyzsaTHrlKlSkX6JSLXjmYORaTc8PLy4s477yQlJQWz2Uz79u2LrfP39yc2NpbevXtjMpmMbx4ZNmyYUTNq1Ci2bt3Kww8/zEMPPUSTJk3Iysrihx9+YMuWLXz33XcAxMbGUqtWLVq3bk3NmjWxWCwsWbKEu+66i6pVq162rz179mT58uU8++yz/PDDD9SrV4/PP/+c7du3M27cuD9c98/8+uuvxrfKnD17lgMHDhjfkNK/f39iYmKM2jZt2tCzZ08SEhLYs2cPYWFhuLu7c/DgQVJSUhg/fjxdunQx6hs3bsz48eP573//S82aNfnoo484efIkU6ZMMWoGDhzImjVrGDBgAL1798bT05NPPvmEw4cPM3v2bGOmtKTHrkWLFixbtox58+bRqFEjvLy8LnvNpIhcPYVDESlXevTowcaNG4mKisJkMhVbc/vttxMcHMzcuXM5evQoTZo0YcqUKTRt2tSoqVWrFitWrGDu3Ll88cUXLFu2jOrVq9OkSRNGjx5t1PXs2ZPVq1fz1ltvcfbsWW6++WZ69+7NkCFD/rCfFStW5N133+X111/n448/JicnBx8fH6ZMmfKXvzN4z549PPPMM7i4uFClShXq1KlDZGQkDz30EEFBQUXqX3jhBVq2bMn777/PzJkzcXNzo169enTv3p3WrVs71DZu3JgJEyYwbdo00tPTqV+/PjNnzuTOO+90OHbvv/8+r732GkuWLOHChQsEBASwYMECh8Be0mP31FNPcfToUd58803OnDlDmzZtFA5FriF9t7KIlCvr16/nqaeeYunSpQ6PUrELCAigV69eTJw4sQx6d2Pr0KEDt9xyCwkJCWXdFRG5jnTNoYiUKytWrKBBgwZ6HIqISAnptLKIlAtr1qxh7969fPXVV4wfP153tIqIlJDCoYiUCyNHjqRy5co8+OCDPProo2XdHRGRG5auORQRERERg645FBERERGDwqGIiIiIGBQORURERMSgcCgiIiIiBoVDERERETEoHIqIiIiIQeFQRERERAwKhyIiIiJi+D+2JKvMpqzsN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TextBox 2"/>
          <p:cNvSpPr txBox="1"/>
          <p:nvPr/>
        </p:nvSpPr>
        <p:spPr>
          <a:xfrm>
            <a:off x="163400" y="960133"/>
            <a:ext cx="9649072" cy="461665"/>
          </a:xfrm>
          <a:prstGeom prst="rect">
            <a:avLst/>
          </a:prstGeom>
          <a:noFill/>
        </p:spPr>
        <p:txBody>
          <a:bodyPr wrap="square" rtlCol="0">
            <a:spAutoFit/>
          </a:bodyPr>
          <a:lstStyle/>
          <a:p>
            <a:r>
              <a:rPr lang="en-US" sz="2400" b="1" dirty="0" smtClean="0">
                <a:solidFill>
                  <a:schemeClr val="accent6"/>
                </a:solidFill>
                <a:latin typeface="Times New Roman" panose="02020603050405020304" pitchFamily="18" charset="0"/>
                <a:cs typeface="Times New Roman" panose="02020603050405020304" pitchFamily="18" charset="0"/>
              </a:rPr>
              <a:t>Which deposit type contribute more to the business?</a:t>
            </a:r>
            <a:endParaRPr lang="en-IN" sz="2400" b="1" dirty="0">
              <a:solidFill>
                <a:schemeClr val="accent6"/>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31040" y="2204864"/>
            <a:ext cx="4440960" cy="3139321"/>
          </a:xfrm>
          <a:prstGeom prst="rect">
            <a:avLst/>
          </a:prstGeom>
          <a:noFill/>
        </p:spPr>
        <p:txBody>
          <a:bodyPr wrap="square" rtlCol="0">
            <a:spAutoFit/>
          </a:bodyPr>
          <a:lstStyle/>
          <a:p>
            <a:pPr marL="285750" indent="-285750">
              <a:buFont typeface="Wingdings" panose="05000000000000000000" pitchFamily="2" charset="2"/>
              <a:buChar char="v"/>
            </a:pPr>
            <a:r>
              <a:rPr lang="en-US" dirty="0"/>
              <a:t>The majority of customers did not make a deposit</a:t>
            </a:r>
            <a:r>
              <a:rPr lang="en-US" dirty="0" smtClean="0"/>
              <a:t>.</a:t>
            </a:r>
          </a:p>
          <a:p>
            <a:endParaRPr lang="en-US" dirty="0"/>
          </a:p>
          <a:p>
            <a:pPr marL="285750" indent="-285750">
              <a:buFont typeface="Wingdings" panose="05000000000000000000" pitchFamily="2" charset="2"/>
              <a:buChar char="v"/>
            </a:pPr>
            <a:r>
              <a:rPr lang="en-US" dirty="0"/>
              <a:t>The count of customers who did not make a deposit is 78,868</a:t>
            </a:r>
            <a:r>
              <a:rPr lang="en-US" dirty="0" smtClean="0"/>
              <a:t>.</a:t>
            </a:r>
          </a:p>
          <a:p>
            <a:endParaRPr lang="en-US" dirty="0"/>
          </a:p>
          <a:p>
            <a:pPr marL="285750" indent="-285750">
              <a:buFont typeface="Wingdings" panose="05000000000000000000" pitchFamily="2" charset="2"/>
              <a:buChar char="v"/>
            </a:pPr>
            <a:r>
              <a:rPr lang="en-US" dirty="0"/>
              <a:t>On the other hand, the lowest count is for customers who made a refundable deposit. The count of customers who made a refundable deposit is only 86.</a:t>
            </a:r>
          </a:p>
          <a:p>
            <a:endParaRPr lang="en-IN" dirty="0"/>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6668" y="1499959"/>
            <a:ext cx="4247752" cy="4305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77017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122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549" y="2551437"/>
            <a:ext cx="4838700"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63400" y="2551436"/>
            <a:ext cx="4120568"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The Transient category has the highest number of customers, accounting for 85.08%. The count of customers belonging to the Transient category is the highest among all categories</a:t>
            </a:r>
            <a:r>
              <a:rPr lang="en-US" dirty="0" smtClean="0"/>
              <a:t>.</a:t>
            </a:r>
          </a:p>
          <a:p>
            <a:endParaRPr lang="en-US" dirty="0"/>
          </a:p>
          <a:p>
            <a:pPr marL="285750" indent="-285750">
              <a:buFont typeface="Wingdings" panose="05000000000000000000" pitchFamily="2" charset="2"/>
              <a:buChar char="q"/>
            </a:pPr>
            <a:r>
              <a:rPr lang="en-US" dirty="0"/>
              <a:t>Conversely, the Group category has the lowest number of customers, representing only 0.66%. The count of customers falling into the Group category is the lowest among all categories.</a:t>
            </a:r>
          </a:p>
          <a:p>
            <a:endParaRPr lang="en-IN" dirty="0"/>
          </a:p>
        </p:txBody>
      </p:sp>
      <p:sp>
        <p:nvSpPr>
          <p:cNvPr id="3" name="TextBox 2"/>
          <p:cNvSpPr txBox="1"/>
          <p:nvPr/>
        </p:nvSpPr>
        <p:spPr>
          <a:xfrm>
            <a:off x="43517" y="1012027"/>
            <a:ext cx="8928992" cy="830997"/>
          </a:xfrm>
          <a:prstGeom prst="rect">
            <a:avLst/>
          </a:prstGeom>
          <a:noFill/>
        </p:spPr>
        <p:txBody>
          <a:bodyPr wrap="square" rtlCol="0">
            <a:spAutoFit/>
          </a:bodyPr>
          <a:lstStyle/>
          <a:p>
            <a:r>
              <a:rPr lang="en-US" sz="2400" b="1" dirty="0">
                <a:solidFill>
                  <a:srgbClr val="C00000"/>
                </a:solidFill>
                <a:latin typeface="Times New Roman" panose="02020603050405020304" pitchFamily="18" charset="0"/>
                <a:cs typeface="Times New Roman" panose="02020603050405020304" pitchFamily="18" charset="0"/>
              </a:rPr>
              <a:t>Which type of customer has the highest value in terms of hotel bookings?</a:t>
            </a:r>
            <a:endParaRPr lang="en-IN" sz="2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77444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TextBox 1"/>
          <p:cNvSpPr txBox="1"/>
          <p:nvPr/>
        </p:nvSpPr>
        <p:spPr>
          <a:xfrm>
            <a:off x="307029" y="908720"/>
            <a:ext cx="7433323" cy="461665"/>
          </a:xfrm>
          <a:prstGeom prst="rect">
            <a:avLst/>
          </a:prstGeom>
          <a:noFill/>
        </p:spPr>
        <p:txBody>
          <a:bodyPr wrap="square" rtlCol="0">
            <a:spAutoFit/>
          </a:bodyPr>
          <a:lstStyle/>
          <a:p>
            <a:r>
              <a:rPr lang="en-US" sz="2400" b="1" dirty="0" smtClean="0">
                <a:solidFill>
                  <a:srgbClr val="00B0F0"/>
                </a:solidFill>
                <a:latin typeface="Times New Roman" panose="02020603050405020304" pitchFamily="18" charset="0"/>
                <a:cs typeface="Times New Roman" panose="02020603050405020304" pitchFamily="18" charset="0"/>
              </a:rPr>
              <a:t>What is the highest  count in the reservation status?</a:t>
            </a:r>
            <a:endParaRPr lang="en-IN" sz="2400" b="1" dirty="0">
              <a:solidFill>
                <a:srgbClr val="00B0F0"/>
              </a:solidFill>
            </a:endParaRPr>
          </a:p>
        </p:txBody>
      </p:sp>
      <p:sp>
        <p:nvSpPr>
          <p:cNvPr id="3" name="TextBox 2"/>
          <p:cNvSpPr txBox="1"/>
          <p:nvPr/>
        </p:nvSpPr>
        <p:spPr>
          <a:xfrm>
            <a:off x="307029" y="2348880"/>
            <a:ext cx="4171035"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The bar plot indicates that the highest number of reservations occurs during check-out. The count of reservations for the check-out category is 58,452</a:t>
            </a:r>
            <a:r>
              <a:rPr lang="en-US" dirty="0" smtClean="0"/>
              <a:t>.</a:t>
            </a:r>
          </a:p>
          <a:p>
            <a:endParaRPr lang="en-US" dirty="0"/>
          </a:p>
          <a:p>
            <a:pPr marL="285750" indent="-285750">
              <a:buFont typeface="Wingdings" panose="05000000000000000000" pitchFamily="2" charset="2"/>
              <a:buChar char="Ø"/>
            </a:pPr>
            <a:r>
              <a:rPr lang="en-US" dirty="0"/>
              <a:t>On the other hand, the lowest number of reservations is for the "no-show" category. The count of reservations for the "no-show" category is only 937.</a:t>
            </a:r>
          </a:p>
          <a:p>
            <a:endParaRPr lang="en-IN"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42" y="1916832"/>
            <a:ext cx="4503185"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3776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TextBox 1"/>
          <p:cNvSpPr txBox="1"/>
          <p:nvPr/>
        </p:nvSpPr>
        <p:spPr>
          <a:xfrm>
            <a:off x="467544" y="993478"/>
            <a:ext cx="8352928" cy="461665"/>
          </a:xfrm>
          <a:prstGeom prst="rect">
            <a:avLst/>
          </a:prstGeom>
          <a:noFill/>
        </p:spPr>
        <p:txBody>
          <a:bodyPr wrap="square" rtlCol="0">
            <a:spAutoFit/>
          </a:bodyPr>
          <a:lstStyle/>
          <a:p>
            <a:r>
              <a:rPr lang="en-US" sz="2400" b="1" dirty="0">
                <a:solidFill>
                  <a:schemeClr val="accent4"/>
                </a:solidFill>
                <a:latin typeface="Times New Roman" panose="02020603050405020304" pitchFamily="18" charset="0"/>
                <a:cs typeface="Times New Roman" panose="02020603050405020304" pitchFamily="18" charset="0"/>
              </a:rPr>
              <a:t>What is the reservation status date for hotel bookings</a:t>
            </a:r>
            <a:r>
              <a:rPr lang="en-US" dirty="0"/>
              <a:t>?</a:t>
            </a:r>
            <a:endParaRPr lang="en-IN" dirty="0"/>
          </a:p>
        </p:txBody>
      </p:sp>
      <p:pic>
        <p:nvPicPr>
          <p:cNvPr id="153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241" y="2426965"/>
            <a:ext cx="4389616" cy="3311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2838" y="2928354"/>
            <a:ext cx="4411334" cy="2308324"/>
          </a:xfrm>
          <a:prstGeom prst="rect">
            <a:avLst/>
          </a:prstGeom>
          <a:noFill/>
        </p:spPr>
        <p:txBody>
          <a:bodyPr wrap="square" rtlCol="0">
            <a:spAutoFit/>
          </a:bodyPr>
          <a:lstStyle/>
          <a:p>
            <a:pPr marL="285750" indent="-285750">
              <a:buFont typeface="Wingdings" panose="05000000000000000000" pitchFamily="2" charset="2"/>
              <a:buChar char="ü"/>
            </a:pPr>
            <a:r>
              <a:rPr lang="en-US" dirty="0"/>
              <a:t>Based on the information presented in the pie chart, it can be concluded that the reservation status date "2017-05-25" has the highest percentage of 11.3%. This date accounts for the largest portion of reservations among all the dates shown in the chart</a:t>
            </a:r>
          </a:p>
          <a:p>
            <a:endParaRPr lang="en-IN" dirty="0"/>
          </a:p>
        </p:txBody>
      </p:sp>
    </p:spTree>
    <p:extLst>
      <p:ext uri="{BB962C8B-B14F-4D97-AF65-F5344CB8AC3E}">
        <p14:creationId xmlns:p14="http://schemas.microsoft.com/office/powerpoint/2010/main" val="16672492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040" y="1844824"/>
            <a:ext cx="4424287"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36520" y="823175"/>
            <a:ext cx="7787773" cy="461665"/>
          </a:xfrm>
          <a:prstGeom prst="rect">
            <a:avLst/>
          </a:prstGeom>
          <a:solidFill>
            <a:schemeClr val="accent6"/>
          </a:solidFill>
        </p:spPr>
        <p:txBody>
          <a:bodyPr wrap="none" rtlCol="0">
            <a:spAutoFit/>
          </a:bodyPr>
          <a:lstStyle/>
          <a:p>
            <a:r>
              <a:rPr lang="en-US" sz="2400" b="1" dirty="0" smtClean="0">
                <a:solidFill>
                  <a:srgbClr val="C00000"/>
                </a:solidFill>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How many reservations are is canceled and not canceled?</a:t>
            </a:r>
          </a:p>
        </p:txBody>
      </p:sp>
      <p:sp>
        <p:nvSpPr>
          <p:cNvPr id="3" name="TextBox 2"/>
          <p:cNvSpPr txBox="1"/>
          <p:nvPr/>
        </p:nvSpPr>
        <p:spPr>
          <a:xfrm>
            <a:off x="151774" y="2276872"/>
            <a:ext cx="370014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t>From the bar plot, we can understand the reservation status as follows</a:t>
            </a:r>
            <a:r>
              <a:rPr lang="en-US" dirty="0" smtClean="0"/>
              <a: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count for "Not Canceled" reservations is 58,452</a:t>
            </a:r>
            <a:r>
              <a:rPr lang="en-US" dirty="0" smtClean="0"/>
              <a: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count for "Canceled" reservations is 20,773.</a:t>
            </a:r>
          </a:p>
          <a:p>
            <a:endParaRPr lang="en-IN" dirty="0"/>
          </a:p>
        </p:txBody>
      </p:sp>
    </p:spTree>
    <p:extLst>
      <p:ext uri="{BB962C8B-B14F-4D97-AF65-F5344CB8AC3E}">
        <p14:creationId xmlns:p14="http://schemas.microsoft.com/office/powerpoint/2010/main" val="5429876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3" name="TextBox 2"/>
          <p:cNvSpPr txBox="1"/>
          <p:nvPr/>
        </p:nvSpPr>
        <p:spPr>
          <a:xfrm>
            <a:off x="107505" y="1444476"/>
            <a:ext cx="3898338" cy="461665"/>
          </a:xfrm>
          <a:prstGeom prst="rect">
            <a:avLst/>
          </a:prstGeom>
          <a:noFill/>
        </p:spPr>
        <p:txBody>
          <a:bodyPr wrap="square" rtlCol="0">
            <a:spAutoFit/>
          </a:bodyPr>
          <a:lstStyle/>
          <a:p>
            <a:pPr algn="ctr"/>
            <a:r>
              <a:rPr lang="en-US" sz="2400" b="1" dirty="0" smtClean="0">
                <a:solidFill>
                  <a:srgbClr val="C00000"/>
                </a:solidFill>
              </a:rPr>
              <a:t>HOTEL BOOKING ANALYSIS</a:t>
            </a:r>
            <a:endParaRPr lang="en-IN" sz="2400" b="1" dirty="0">
              <a:solidFill>
                <a:srgbClr val="C00000"/>
              </a:solidFill>
            </a:endParaRPr>
          </a:p>
        </p:txBody>
      </p:sp>
      <p:sp>
        <p:nvSpPr>
          <p:cNvPr id="5" name="TextBox 4"/>
          <p:cNvSpPr txBox="1"/>
          <p:nvPr/>
        </p:nvSpPr>
        <p:spPr>
          <a:xfrm>
            <a:off x="246879" y="2143967"/>
            <a:ext cx="3610306" cy="369332"/>
          </a:xfrm>
          <a:prstGeom prst="rect">
            <a:avLst/>
          </a:prstGeom>
          <a:noFill/>
        </p:spPr>
        <p:txBody>
          <a:bodyPr wrap="square" rtlCol="0">
            <a:spAutoFit/>
          </a:bodyPr>
          <a:lstStyle/>
          <a:p>
            <a:r>
              <a:rPr lang="en-US" dirty="0" smtClean="0"/>
              <a:t>1)  Defining the problem statement</a:t>
            </a:r>
            <a:endParaRPr lang="en-IN" dirty="0"/>
          </a:p>
        </p:txBody>
      </p:sp>
      <p:sp>
        <p:nvSpPr>
          <p:cNvPr id="6" name="TextBox 5"/>
          <p:cNvSpPr txBox="1"/>
          <p:nvPr/>
        </p:nvSpPr>
        <p:spPr>
          <a:xfrm>
            <a:off x="247832" y="2550094"/>
            <a:ext cx="2568395" cy="369332"/>
          </a:xfrm>
          <a:prstGeom prst="rect">
            <a:avLst/>
          </a:prstGeom>
          <a:noFill/>
        </p:spPr>
        <p:txBody>
          <a:bodyPr wrap="none" rtlCol="0">
            <a:spAutoFit/>
          </a:bodyPr>
          <a:lstStyle/>
          <a:p>
            <a:r>
              <a:rPr lang="en-US" dirty="0" smtClean="0"/>
              <a:t>2) Importing the Libraries</a:t>
            </a:r>
            <a:endParaRPr lang="en-IN" dirty="0"/>
          </a:p>
        </p:txBody>
      </p:sp>
      <p:sp>
        <p:nvSpPr>
          <p:cNvPr id="8" name="TextBox 7"/>
          <p:cNvSpPr txBox="1"/>
          <p:nvPr/>
        </p:nvSpPr>
        <p:spPr>
          <a:xfrm>
            <a:off x="256038" y="3026914"/>
            <a:ext cx="2840521" cy="369332"/>
          </a:xfrm>
          <a:prstGeom prst="rect">
            <a:avLst/>
          </a:prstGeom>
          <a:noFill/>
        </p:spPr>
        <p:txBody>
          <a:bodyPr wrap="none" rtlCol="0">
            <a:spAutoFit/>
          </a:bodyPr>
          <a:lstStyle/>
          <a:p>
            <a:r>
              <a:rPr lang="en-US" dirty="0" smtClean="0"/>
              <a:t>3)  Missing value Imputation</a:t>
            </a:r>
            <a:endParaRPr lang="en-IN" dirty="0"/>
          </a:p>
        </p:txBody>
      </p:sp>
      <p:sp>
        <p:nvSpPr>
          <p:cNvPr id="9" name="TextBox 8"/>
          <p:cNvSpPr txBox="1"/>
          <p:nvPr/>
        </p:nvSpPr>
        <p:spPr>
          <a:xfrm>
            <a:off x="251521" y="3502737"/>
            <a:ext cx="2400465" cy="369332"/>
          </a:xfrm>
          <a:prstGeom prst="rect">
            <a:avLst/>
          </a:prstGeom>
          <a:noFill/>
        </p:spPr>
        <p:txBody>
          <a:bodyPr wrap="none" rtlCol="0">
            <a:spAutoFit/>
          </a:bodyPr>
          <a:lstStyle/>
          <a:p>
            <a:r>
              <a:rPr lang="en-US" dirty="0" smtClean="0"/>
              <a:t>4)  Descriptive Statistics</a:t>
            </a:r>
            <a:endParaRPr lang="en-IN" dirty="0"/>
          </a:p>
        </p:txBody>
      </p:sp>
      <p:sp>
        <p:nvSpPr>
          <p:cNvPr id="12" name="TextBox 11"/>
          <p:cNvSpPr txBox="1"/>
          <p:nvPr/>
        </p:nvSpPr>
        <p:spPr>
          <a:xfrm>
            <a:off x="251521" y="4031874"/>
            <a:ext cx="2797625" cy="369332"/>
          </a:xfrm>
          <a:prstGeom prst="rect">
            <a:avLst/>
          </a:prstGeom>
          <a:noFill/>
        </p:spPr>
        <p:txBody>
          <a:bodyPr wrap="none" rtlCol="0">
            <a:spAutoFit/>
          </a:bodyPr>
          <a:lstStyle/>
          <a:p>
            <a:r>
              <a:rPr lang="en-US" dirty="0" smtClean="0"/>
              <a:t>5) Graphical Representation</a:t>
            </a:r>
            <a:endParaRPr lang="en-I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843" y="1336494"/>
            <a:ext cx="4928228" cy="3820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38012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1638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1916832"/>
            <a:ext cx="4398640"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75453" y="827361"/>
            <a:ext cx="7990585" cy="461665"/>
          </a:xfrm>
          <a:prstGeom prst="rect">
            <a:avLst/>
          </a:prstGeom>
          <a:noFill/>
        </p:spPr>
        <p:txBody>
          <a:bodyPr wrap="none" rtlCol="0">
            <a:spAutoFit/>
          </a:bodyPr>
          <a:lstStyle/>
          <a:p>
            <a:r>
              <a:rPr lang="en-US" sz="2400" b="1" dirty="0" smtClean="0">
                <a:solidFill>
                  <a:srgbClr val="FF0000"/>
                </a:solidFill>
                <a:latin typeface="Times New Roman" panose="02020603050405020304" pitchFamily="18" charset="0"/>
                <a:cs typeface="Times New Roman" panose="02020603050405020304" pitchFamily="18" charset="0"/>
              </a:rPr>
              <a:t>Among three years which year has the peak customer flow?</a:t>
            </a:r>
          </a:p>
        </p:txBody>
      </p:sp>
      <p:sp>
        <p:nvSpPr>
          <p:cNvPr id="3" name="Rectangle 2"/>
          <p:cNvSpPr/>
          <p:nvPr/>
        </p:nvSpPr>
        <p:spPr>
          <a:xfrm>
            <a:off x="198718" y="2636912"/>
            <a:ext cx="3744416" cy="1200329"/>
          </a:xfrm>
          <a:prstGeom prst="rect">
            <a:avLst/>
          </a:prstGeom>
        </p:spPr>
        <p:txBody>
          <a:bodyPr wrap="square">
            <a:spAutoFit/>
          </a:bodyPr>
          <a:lstStyle/>
          <a:p>
            <a:pPr marL="285750" indent="-285750">
              <a:buFont typeface="Wingdings" panose="05000000000000000000" pitchFamily="2" charset="2"/>
              <a:buChar char="Ø"/>
            </a:pPr>
            <a:r>
              <a:rPr lang="en-US" dirty="0"/>
              <a:t>F</a:t>
            </a:r>
            <a:r>
              <a:rPr lang="en-US" dirty="0" smtClean="0"/>
              <a:t>rom the histogram In the year 2016 has the more customer flow or the highest booking year than 2015 and 2017.</a:t>
            </a:r>
            <a:endParaRPr lang="en-IN" dirty="0"/>
          </a:p>
        </p:txBody>
      </p:sp>
    </p:spTree>
    <p:extLst>
      <p:ext uri="{BB962C8B-B14F-4D97-AF65-F5344CB8AC3E}">
        <p14:creationId xmlns:p14="http://schemas.microsoft.com/office/powerpoint/2010/main" val="4424813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TextBox 1"/>
          <p:cNvSpPr txBox="1"/>
          <p:nvPr/>
        </p:nvSpPr>
        <p:spPr>
          <a:xfrm>
            <a:off x="286929" y="685212"/>
            <a:ext cx="8520731" cy="461665"/>
          </a:xfrm>
          <a:prstGeom prst="rect">
            <a:avLst/>
          </a:prstGeom>
          <a:noFill/>
        </p:spPr>
        <p:txBody>
          <a:bodyPr wrap="none" rtlCol="0">
            <a:spAutoFit/>
          </a:bodyPr>
          <a:lstStyle/>
          <a:p>
            <a:r>
              <a:rPr lang="en-US" sz="2400" b="1" dirty="0" smtClean="0">
                <a:solidFill>
                  <a:srgbClr val="C00000"/>
                </a:solidFill>
                <a:latin typeface="Times New Roman" panose="02020603050405020304" pitchFamily="18" charset="0"/>
                <a:cs typeface="Times New Roman" panose="02020603050405020304" pitchFamily="18" charset="0"/>
              </a:rPr>
              <a:t>Are there any outliers  present in the </a:t>
            </a:r>
            <a:r>
              <a:rPr lang="en-IN" sz="2400" b="1" dirty="0" smtClean="0">
                <a:solidFill>
                  <a:srgbClr val="C00000"/>
                </a:solidFill>
                <a:latin typeface="Times New Roman" panose="02020603050405020304" pitchFamily="18" charset="0"/>
                <a:cs typeface="Times New Roman" panose="02020603050405020304" pitchFamily="18" charset="0"/>
              </a:rPr>
              <a:t>stays_in_weekend_nights</a:t>
            </a:r>
            <a:r>
              <a:rPr lang="en-IN" dirty="0" smtClean="0"/>
              <a:t>?</a:t>
            </a:r>
            <a:r>
              <a:rPr lang="en-US" dirty="0" smtClean="0">
                <a:latin typeface="Times New Roman" panose="02020603050405020304" pitchFamily="18" charset="0"/>
                <a:cs typeface="Times New Roman" panose="02020603050405020304" pitchFamily="18" charset="0"/>
              </a:rPr>
              <a: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013" y="1628800"/>
            <a:ext cx="3959647" cy="41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3399" y="2348880"/>
            <a:ext cx="468461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effectLst/>
              </a:rPr>
              <a:t>This boxplot represents the average of stays in weekend nights is 7.5</a:t>
            </a:r>
          </a:p>
          <a:p>
            <a:endParaRPr lang="en-US" dirty="0" smtClean="0">
              <a:effectLst/>
            </a:endParaRPr>
          </a:p>
          <a:p>
            <a:pPr marL="285750" indent="-285750">
              <a:buFont typeface="Wingdings" panose="05000000000000000000" pitchFamily="2" charset="2"/>
              <a:buChar char="§"/>
            </a:pPr>
            <a:r>
              <a:rPr lang="en-US" dirty="0" smtClean="0">
                <a:effectLst/>
              </a:rPr>
              <a:t>This boxplot shows that column don't have a outliers</a:t>
            </a:r>
          </a:p>
          <a:p>
            <a:r>
              <a:rPr lang="en-US" dirty="0"/>
              <a:t/>
            </a:r>
            <a:br>
              <a:rPr lang="en-US" dirty="0"/>
            </a:br>
            <a:endParaRPr lang="en-IN" dirty="0"/>
          </a:p>
        </p:txBody>
      </p:sp>
    </p:spTree>
    <p:extLst>
      <p:ext uri="{BB962C8B-B14F-4D97-AF65-F5344CB8AC3E}">
        <p14:creationId xmlns:p14="http://schemas.microsoft.com/office/powerpoint/2010/main" val="700043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TextBox 1"/>
          <p:cNvSpPr txBox="1"/>
          <p:nvPr/>
        </p:nvSpPr>
        <p:spPr>
          <a:xfrm>
            <a:off x="302806" y="781195"/>
            <a:ext cx="8271880" cy="461665"/>
          </a:xfrm>
          <a:prstGeom prst="rect">
            <a:avLst/>
          </a:prstGeom>
          <a:noFill/>
        </p:spPr>
        <p:txBody>
          <a:bodyPr wrap="none" rtlCol="0">
            <a:spAutoFit/>
          </a:bodyPr>
          <a:lstStyle/>
          <a:p>
            <a:r>
              <a:rPr lang="en-US" sz="2400" b="1" dirty="0" smtClean="0">
                <a:solidFill>
                  <a:schemeClr val="accent4"/>
                </a:solidFill>
                <a:latin typeface="Times New Roman" panose="02020603050405020304" pitchFamily="18" charset="0"/>
                <a:cs typeface="Times New Roman" panose="02020603050405020304" pitchFamily="18" charset="0"/>
              </a:rPr>
              <a:t>Among three years which month has the peak customer flow?</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351" y="1844824"/>
            <a:ext cx="4410898" cy="4516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7029" y="2636912"/>
            <a:ext cx="4131717"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From the scatter plot, it can be concluded that the August had the most customer arrivals compared to other months.</a:t>
            </a:r>
          </a:p>
          <a:p>
            <a:pPr marL="285750" indent="-285750">
              <a:buFont typeface="Wingdings" panose="05000000000000000000" pitchFamily="2" charset="2"/>
              <a:buChar char="§"/>
            </a:pPr>
            <a:r>
              <a:rPr lang="en-US" dirty="0"/>
              <a:t>Number of customers arrived in the month of August, with a count of 10,465.</a:t>
            </a:r>
          </a:p>
          <a:p>
            <a:pPr marL="285750" indent="-285750">
              <a:buFont typeface="Wingdings" panose="05000000000000000000" pitchFamily="2" charset="2"/>
              <a:buChar char="§"/>
            </a:pPr>
            <a:r>
              <a:rPr lang="en-US" dirty="0"/>
              <a:t>January had the lowest customer arrivals compared to the other months with the count of 4324.</a:t>
            </a:r>
          </a:p>
          <a:p>
            <a:endParaRPr lang="en-IN" dirty="0"/>
          </a:p>
        </p:txBody>
      </p:sp>
    </p:spTree>
    <p:extLst>
      <p:ext uri="{BB962C8B-B14F-4D97-AF65-F5344CB8AC3E}">
        <p14:creationId xmlns:p14="http://schemas.microsoft.com/office/powerpoint/2010/main" val="4114887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583" y="1988840"/>
            <a:ext cx="488255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3706" y="1012027"/>
            <a:ext cx="8827543" cy="830997"/>
          </a:xfrm>
          <a:prstGeom prst="rect">
            <a:avLst/>
          </a:prstGeom>
          <a:noFill/>
        </p:spPr>
        <p:txBody>
          <a:bodyPr wrap="square" rtlCol="0">
            <a:spAutoFit/>
          </a:bodyPr>
          <a:lstStyle/>
          <a:p>
            <a:r>
              <a:rPr lang="en-US" sz="2400" b="1" dirty="0">
                <a:solidFill>
                  <a:schemeClr val="tx1">
                    <a:lumMod val="95000"/>
                    <a:lumOff val="5000"/>
                  </a:schemeClr>
                </a:solidFill>
              </a:rPr>
              <a:t>How many customers are arriving </a:t>
            </a:r>
            <a:r>
              <a:rPr lang="en-US" sz="2400" b="1" dirty="0" smtClean="0">
                <a:solidFill>
                  <a:schemeClr val="tx1">
                    <a:lumMod val="95000"/>
                    <a:lumOff val="5000"/>
                  </a:schemeClr>
                </a:solidFill>
              </a:rPr>
              <a:t>with </a:t>
            </a:r>
            <a:r>
              <a:rPr lang="en-US" sz="2400" b="1" dirty="0">
                <a:solidFill>
                  <a:schemeClr val="tx1">
                    <a:lumMod val="95000"/>
                    <a:lumOff val="5000"/>
                  </a:schemeClr>
                </a:solidFill>
              </a:rPr>
              <a:t>babies in their hotel bookings?</a:t>
            </a:r>
            <a:endParaRPr lang="en-IN" sz="2400" b="1" dirty="0">
              <a:solidFill>
                <a:schemeClr val="tx1">
                  <a:lumMod val="95000"/>
                  <a:lumOff val="5000"/>
                </a:schemeClr>
              </a:solidFill>
            </a:endParaRPr>
          </a:p>
        </p:txBody>
      </p:sp>
      <p:sp>
        <p:nvSpPr>
          <p:cNvPr id="5" name="TextBox 4"/>
          <p:cNvSpPr txBox="1"/>
          <p:nvPr/>
        </p:nvSpPr>
        <p:spPr>
          <a:xfrm>
            <a:off x="163400" y="2420888"/>
            <a:ext cx="3960440" cy="4247317"/>
          </a:xfrm>
          <a:prstGeom prst="rect">
            <a:avLst/>
          </a:prstGeom>
          <a:noFill/>
        </p:spPr>
        <p:txBody>
          <a:bodyPr wrap="square" rtlCol="0">
            <a:spAutoFit/>
          </a:bodyPr>
          <a:lstStyle/>
          <a:p>
            <a:pPr marL="285750" indent="-285750">
              <a:buFont typeface="Wingdings" panose="05000000000000000000" pitchFamily="2" charset="2"/>
              <a:buChar char="§"/>
            </a:pPr>
            <a:r>
              <a:rPr lang="en-US" dirty="0"/>
              <a:t>From the line plot, it can be observed that the highest number of customers coming to the hotel are without babies (zero [0]), with a count of 78,314</a:t>
            </a:r>
            <a:r>
              <a:rPr lang="en-US" dirty="0" smtClean="0"/>
              <a:t>.</a:t>
            </a:r>
          </a:p>
          <a:p>
            <a:endParaRPr lang="en-US" dirty="0"/>
          </a:p>
          <a:p>
            <a:pPr marL="285750" indent="-285750">
              <a:buFont typeface="Wingdings" panose="05000000000000000000" pitchFamily="2" charset="2"/>
              <a:buChar char="§"/>
            </a:pPr>
            <a:r>
              <a:rPr lang="en-US" dirty="0"/>
              <a:t>The second highest number of customers coming to the hotel are with one baby, with a count of 894</a:t>
            </a:r>
            <a:r>
              <a:rPr lang="en-US" dirty="0" smtClean="0"/>
              <a:t>.</a:t>
            </a:r>
          </a:p>
          <a:p>
            <a:endParaRPr lang="en-US" dirty="0"/>
          </a:p>
          <a:p>
            <a:pPr marL="285750" indent="-285750">
              <a:buFont typeface="Wingdings" panose="05000000000000000000" pitchFamily="2" charset="2"/>
              <a:buChar char="§"/>
            </a:pPr>
            <a:r>
              <a:rPr lang="en-US" dirty="0"/>
              <a:t>only one customer is coming to the hotel with nine babies.</a:t>
            </a:r>
          </a:p>
          <a:p>
            <a:endParaRPr lang="en-US" dirty="0"/>
          </a:p>
          <a:p>
            <a:r>
              <a:rPr lang="en-US" dirty="0" smtClean="0"/>
              <a:t/>
            </a:r>
            <a:br>
              <a:rPr lang="en-US" dirty="0" smtClean="0"/>
            </a:br>
            <a:endParaRPr lang="en-IN" dirty="0"/>
          </a:p>
        </p:txBody>
      </p:sp>
    </p:spTree>
    <p:extLst>
      <p:ext uri="{BB962C8B-B14F-4D97-AF65-F5344CB8AC3E}">
        <p14:creationId xmlns:p14="http://schemas.microsoft.com/office/powerpoint/2010/main" val="18692896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949" y="1772816"/>
            <a:ext cx="46863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63400" y="1012026"/>
            <a:ext cx="8865760" cy="461665"/>
          </a:xfrm>
          <a:prstGeom prst="rect">
            <a:avLst/>
          </a:prstGeom>
          <a:noFill/>
        </p:spPr>
        <p:txBody>
          <a:bodyPr wrap="none" rtlCol="0">
            <a:spAutoFit/>
          </a:bodyPr>
          <a:lstStyle/>
          <a:p>
            <a:r>
              <a:rPr lang="en-US" sz="2400" b="1" dirty="0">
                <a:solidFill>
                  <a:schemeClr val="accent2"/>
                </a:solidFill>
                <a:latin typeface="Times New Roman" panose="02020603050405020304" pitchFamily="18" charset="0"/>
                <a:cs typeface="Times New Roman" panose="02020603050405020304" pitchFamily="18" charset="0"/>
              </a:rPr>
              <a:t>How many customers are arriving as adults in the hotel bookings?</a:t>
            </a:r>
            <a:endParaRPr lang="en-IN" sz="2400" b="1" dirty="0">
              <a:solidFill>
                <a:schemeClr val="accent2"/>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42252" y="1772816"/>
            <a:ext cx="4104456"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Based on the scatter plot, it can be concluded that the highest number of customers coming to the hotel consists of two (2) adults. The count for this category is 58,474, indicating that it has the highest frequency of occurrences among the observed data </a:t>
            </a:r>
            <a:r>
              <a:rPr lang="en-US" dirty="0" smtClean="0"/>
              <a:t>points.</a:t>
            </a:r>
          </a:p>
          <a:p>
            <a:pPr marL="285750" indent="-285750">
              <a:buFont typeface="Arial" panose="020B0604020202020204" pitchFamily="34" charset="0"/>
              <a:buChar char="•"/>
            </a:pPr>
            <a:endParaRPr lang="en-US" dirty="0"/>
          </a:p>
          <a:p>
            <a:pPr marL="285750" indent="-285750">
              <a:buFont typeface="Wingdings" panose="05000000000000000000" pitchFamily="2" charset="2"/>
              <a:buChar char="§"/>
            </a:pPr>
            <a:r>
              <a:rPr lang="en-US" dirty="0"/>
              <a:t>The second highest count of customers coming to the hotel comprises one (1) adult, with a count of 14,559</a:t>
            </a:r>
            <a:r>
              <a:rPr lang="en-US" dirty="0" smtClean="0"/>
              <a: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least frequency among the observed ten (10) adults, with a count of </a:t>
            </a:r>
            <a:r>
              <a:rPr lang="en-US" dirty="0" smtClean="0"/>
              <a:t>1.</a:t>
            </a:r>
            <a:endParaRPr lang="en-US" dirty="0"/>
          </a:p>
          <a:p>
            <a:endParaRPr lang="en-IN" dirty="0"/>
          </a:p>
        </p:txBody>
      </p:sp>
    </p:spTree>
    <p:extLst>
      <p:ext uri="{BB962C8B-B14F-4D97-AF65-F5344CB8AC3E}">
        <p14:creationId xmlns:p14="http://schemas.microsoft.com/office/powerpoint/2010/main" val="33254482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757" y="1844824"/>
            <a:ext cx="5040560"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0056" y="847564"/>
            <a:ext cx="9012280" cy="461665"/>
          </a:xfrm>
          <a:prstGeom prst="rect">
            <a:avLst/>
          </a:prstGeom>
          <a:noFill/>
        </p:spPr>
        <p:txBody>
          <a:bodyPr wrap="square" rtlCol="0">
            <a:spAutoFit/>
          </a:bodyPr>
          <a:lstStyle/>
          <a:p>
            <a:r>
              <a:rPr lang="en-US" sz="2400" b="1" dirty="0" smtClean="0">
                <a:solidFill>
                  <a:schemeClr val="tx2">
                    <a:lumMod val="60000"/>
                    <a:lumOff val="40000"/>
                  </a:schemeClr>
                </a:solidFill>
                <a:latin typeface="Times New Roman" panose="02020603050405020304" pitchFamily="18" charset="0"/>
                <a:cs typeface="Times New Roman" panose="02020603050405020304" pitchFamily="18" charset="0"/>
              </a:rPr>
              <a:t>Is there any potential for business in ‘excess car parking space’ ?</a:t>
            </a:r>
          </a:p>
        </p:txBody>
      </p:sp>
      <p:sp>
        <p:nvSpPr>
          <p:cNvPr id="3" name="TextBox 2"/>
          <p:cNvSpPr txBox="1"/>
          <p:nvPr/>
        </p:nvSpPr>
        <p:spPr>
          <a:xfrm>
            <a:off x="144816" y="1628800"/>
            <a:ext cx="3474728" cy="5078313"/>
          </a:xfrm>
          <a:prstGeom prst="rect">
            <a:avLst/>
          </a:prstGeom>
          <a:noFill/>
        </p:spPr>
        <p:txBody>
          <a:bodyPr wrap="square" rtlCol="0">
            <a:spAutoFit/>
          </a:bodyPr>
          <a:lstStyle/>
          <a:p>
            <a:pPr marL="285750" indent="-285750">
              <a:buFont typeface="Wingdings" panose="05000000000000000000" pitchFamily="2" charset="2"/>
              <a:buChar char="q"/>
            </a:pPr>
            <a:r>
              <a:rPr lang="en-US" dirty="0"/>
              <a:t>The line plot shows, it can be concluded that the highest number of hotel bookings do not have any special requests. The count for bookings without any special requests is the highest among the observed data points with the count of 38844</a:t>
            </a:r>
            <a:r>
              <a:rPr lang="en-US" dirty="0" smtClean="0"/>
              <a: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least count of special requests in hotel bookings is five (5), with a count of 33. This indicates that bookings with five special requests have the lowest frequency among the observed data points.</a:t>
            </a:r>
          </a:p>
          <a:p>
            <a:endParaRPr lang="en-IN" dirty="0"/>
          </a:p>
        </p:txBody>
      </p:sp>
    </p:spTree>
    <p:extLst>
      <p:ext uri="{BB962C8B-B14F-4D97-AF65-F5344CB8AC3E}">
        <p14:creationId xmlns:p14="http://schemas.microsoft.com/office/powerpoint/2010/main" val="3013950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700808"/>
            <a:ext cx="4481257"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7028" y="781195"/>
            <a:ext cx="8153403" cy="461665"/>
          </a:xfrm>
          <a:prstGeom prst="rect">
            <a:avLst/>
          </a:prstGeom>
          <a:noFill/>
        </p:spPr>
        <p:txBody>
          <a:bodyPr wrap="square" rtlCol="0">
            <a:spAutoFit/>
          </a:bodyPr>
          <a:lstStyle/>
          <a:p>
            <a:pPr fontAlgn="base"/>
            <a:r>
              <a:rPr lang="en-US" sz="2400" b="1" dirty="0" smtClean="0">
                <a:solidFill>
                  <a:schemeClr val="accent6"/>
                </a:solidFill>
                <a:latin typeface="Times New Roman" panose="02020603050405020304" pitchFamily="18" charset="0"/>
                <a:cs typeface="Times New Roman" panose="02020603050405020304" pitchFamily="18" charset="0"/>
              </a:rPr>
              <a:t>Which year contributes the year wise city and resort hotel?</a:t>
            </a:r>
            <a:endParaRPr lang="en-US" sz="2400" b="1" dirty="0">
              <a:solidFill>
                <a:schemeClr val="accent6"/>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63399" y="2204864"/>
            <a:ext cx="4217873"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Based on the Countplot, it can be concluded that in comparison to the years 2015 and 2017, the year 2016 had the highest number of hotel bookings in the city hotel category. The count for hotel bookings in the year 2016 in the city hotel category is </a:t>
            </a:r>
            <a:r>
              <a:rPr lang="en-US" dirty="0" smtClean="0"/>
              <a:t>24,080</a:t>
            </a:r>
            <a:r>
              <a:rPr lang="en-US" dirty="0"/>
              <a:t>.</a:t>
            </a:r>
            <a:endParaRPr lang="en-US" dirty="0" smtClean="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Countplot reveals that the lowest count of hotel bookings in the city hotel category is observed in the year 2015, with a count of 5,312.</a:t>
            </a:r>
          </a:p>
          <a:p>
            <a:endParaRPr lang="en-IN" dirty="0"/>
          </a:p>
        </p:txBody>
      </p:sp>
    </p:spTree>
    <p:extLst>
      <p:ext uri="{BB962C8B-B14F-4D97-AF65-F5344CB8AC3E}">
        <p14:creationId xmlns:p14="http://schemas.microsoft.com/office/powerpoint/2010/main" val="3643129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552" y="1608250"/>
            <a:ext cx="4409249" cy="5061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34702" y="684796"/>
            <a:ext cx="7632848" cy="830997"/>
          </a:xfrm>
          <a:prstGeom prst="rect">
            <a:avLst/>
          </a:prstGeom>
          <a:noFill/>
        </p:spPr>
        <p:txBody>
          <a:bodyPr wrap="square" rtlCol="0">
            <a:spAutoFit/>
          </a:bodyPr>
          <a:lstStyle/>
          <a:p>
            <a:r>
              <a:rPr lang="en-US" sz="2400" b="1" dirty="0" smtClean="0">
                <a:solidFill>
                  <a:srgbClr val="C00000"/>
                </a:solidFill>
                <a:latin typeface="Times New Roman" panose="02020603050405020304" pitchFamily="18" charset="0"/>
                <a:cs typeface="Times New Roman" panose="02020603050405020304" pitchFamily="18" charset="0"/>
              </a:rPr>
              <a:t>From which hotel has more number of cancelations and not cancelations?</a:t>
            </a:r>
          </a:p>
        </p:txBody>
      </p:sp>
      <p:sp>
        <p:nvSpPr>
          <p:cNvPr id="9" name="TextBox 8"/>
          <p:cNvSpPr txBox="1"/>
          <p:nvPr/>
        </p:nvSpPr>
        <p:spPr>
          <a:xfrm>
            <a:off x="163400" y="1515793"/>
            <a:ext cx="44086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Countplot reveals that the city hotel has the highest count of not canceled bookings, with a count of 33,947, while the resort hotel has a slightly lower count of 24,505.</a:t>
            </a:r>
          </a:p>
          <a:p>
            <a:pPr marL="285750" indent="-285750">
              <a:buFont typeface="Arial" panose="020B0604020202020204" pitchFamily="34" charset="0"/>
              <a:buChar char="•"/>
            </a:pPr>
            <a:r>
              <a:rPr lang="en-US" dirty="0"/>
              <a:t>The city hotel has a higher count of canceled bookings, with a count of 13,635, while the resort hotel has a slightly lower count of 7,138, indicating a lower number of canceled bookings compared to the city hotel.</a:t>
            </a:r>
          </a:p>
          <a:p>
            <a:pPr marL="285750" indent="-285750">
              <a:buFont typeface="Arial" panose="020B0604020202020204" pitchFamily="34" charset="0"/>
              <a:buChar char="•"/>
            </a:pPr>
            <a:r>
              <a:rPr lang="en-US" dirty="0"/>
              <a:t>The reason why the city hotel had the highest count of canceled bookings is because it also had the highest number of total bookings. Since the city hotel received a larger number of bookings overall, it naturally resulted in a higher count of cancellations compared to the resort hotel.</a:t>
            </a:r>
          </a:p>
          <a:p>
            <a:endParaRPr lang="en-IN" dirty="0"/>
          </a:p>
        </p:txBody>
      </p:sp>
    </p:spTree>
    <p:extLst>
      <p:ext uri="{BB962C8B-B14F-4D97-AF65-F5344CB8AC3E}">
        <p14:creationId xmlns:p14="http://schemas.microsoft.com/office/powerpoint/2010/main" val="3712508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TextBox 1"/>
          <p:cNvSpPr txBox="1"/>
          <p:nvPr/>
        </p:nvSpPr>
        <p:spPr>
          <a:xfrm>
            <a:off x="163400" y="1012027"/>
            <a:ext cx="8424936" cy="1200329"/>
          </a:xfrm>
          <a:prstGeom prst="rect">
            <a:avLst/>
          </a:prstGeom>
          <a:noFill/>
        </p:spPr>
        <p:txBody>
          <a:bodyPr wrap="square" rtlCol="0">
            <a:spAutoFit/>
          </a:bodyPr>
          <a:lstStyle/>
          <a:p>
            <a:r>
              <a:rPr lang="en-US" sz="2400" b="1" dirty="0">
                <a:solidFill>
                  <a:srgbClr val="00B0F0"/>
                </a:solidFill>
              </a:rPr>
              <a:t>Are there any outliers present in the lead time, indicating instances where there is a significant delay between the booking date and the arrival date?</a:t>
            </a:r>
            <a:endParaRPr lang="en-IN" sz="2400" b="1" dirty="0">
              <a:solidFill>
                <a:srgbClr val="00B0F0"/>
              </a:solidFill>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868" y="2060848"/>
            <a:ext cx="4605381"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7029" y="2852936"/>
            <a:ext cx="3904931" cy="2308324"/>
          </a:xfrm>
          <a:prstGeom prst="rect">
            <a:avLst/>
          </a:prstGeom>
          <a:noFill/>
        </p:spPr>
        <p:txBody>
          <a:bodyPr wrap="square" rtlCol="0">
            <a:spAutoFit/>
          </a:bodyPr>
          <a:lstStyle/>
          <a:p>
            <a:pPr marL="285750" indent="-285750">
              <a:buFont typeface="Wingdings" panose="05000000000000000000" pitchFamily="2" charset="2"/>
              <a:buChar char="q"/>
            </a:pPr>
            <a:r>
              <a:rPr lang="en-US" dirty="0"/>
              <a:t>This box plot represents the average Lead time of two hotels</a:t>
            </a:r>
            <a:r>
              <a:rPr lang="en-US" dirty="0" smtClean="0"/>
              <a: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This box plot shows that have a outliers in this</a:t>
            </a:r>
            <a:r>
              <a:rPr lang="en-US" dirty="0" smtClean="0"/>
              <a: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Most of the outliers from 300 to 600</a:t>
            </a:r>
          </a:p>
          <a:p>
            <a:endParaRPr lang="en-IN" dirty="0"/>
          </a:p>
        </p:txBody>
      </p:sp>
    </p:spTree>
    <p:extLst>
      <p:ext uri="{BB962C8B-B14F-4D97-AF65-F5344CB8AC3E}">
        <p14:creationId xmlns:p14="http://schemas.microsoft.com/office/powerpoint/2010/main" val="5196244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453" y="1932707"/>
            <a:ext cx="4857796" cy="4710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38200" y="827361"/>
            <a:ext cx="8674219" cy="461665"/>
          </a:xfrm>
          <a:prstGeom prst="rect">
            <a:avLst/>
          </a:prstGeom>
          <a:noFill/>
        </p:spPr>
        <p:txBody>
          <a:bodyPr wrap="square" rtlCol="0">
            <a:spAutoFit/>
          </a:bodyPr>
          <a:lstStyle/>
          <a:p>
            <a:r>
              <a:rPr lang="en-US" sz="2400" b="1" dirty="0" smtClean="0">
                <a:solidFill>
                  <a:schemeClr val="accent6"/>
                </a:solidFill>
                <a:latin typeface="Times New Roman" panose="02020603050405020304" pitchFamily="18" charset="0"/>
                <a:cs typeface="Times New Roman" panose="02020603050405020304" pitchFamily="18" charset="0"/>
              </a:rPr>
              <a:t>Which month has more number of Bookings?</a:t>
            </a:r>
          </a:p>
        </p:txBody>
      </p:sp>
      <p:sp>
        <p:nvSpPr>
          <p:cNvPr id="3" name="TextBox 2"/>
          <p:cNvSpPr txBox="1"/>
          <p:nvPr/>
        </p:nvSpPr>
        <p:spPr>
          <a:xfrm>
            <a:off x="307029" y="2004329"/>
            <a:ext cx="3816424"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t>According to the bar plot, it is evident that the month of August had the highest count of bookings in the city hotel compared to all other months.</a:t>
            </a:r>
          </a:p>
          <a:p>
            <a:pPr marL="285750" indent="-285750">
              <a:buFont typeface="Wingdings" panose="05000000000000000000" pitchFamily="2" charset="2"/>
              <a:buChar char="Ø"/>
            </a:pPr>
            <a:r>
              <a:rPr lang="en-US" dirty="0"/>
              <a:t>This indicates that August was the most popular month for bookings in the city hotel.</a:t>
            </a:r>
          </a:p>
          <a:p>
            <a:pPr marL="285750" indent="-285750">
              <a:buFont typeface="Wingdings" panose="05000000000000000000" pitchFamily="2" charset="2"/>
              <a:buChar char="Ø"/>
            </a:pPr>
            <a:r>
              <a:rPr lang="en-US" dirty="0"/>
              <a:t>The month of January had the lowest count of bookings in the resort hotel compared to all other months.</a:t>
            </a:r>
          </a:p>
          <a:p>
            <a:pPr marL="285750" indent="-285750">
              <a:buFont typeface="Wingdings" panose="05000000000000000000" pitchFamily="2" charset="2"/>
              <a:buChar char="Ø"/>
            </a:pPr>
            <a:r>
              <a:rPr lang="en-US" dirty="0"/>
              <a:t>This suggests that January had the least number of bookings in the resort hotel.</a:t>
            </a:r>
          </a:p>
          <a:p>
            <a:endParaRPr lang="en-IN" dirty="0"/>
          </a:p>
        </p:txBody>
      </p:sp>
    </p:spTree>
    <p:extLst>
      <p:ext uri="{BB962C8B-B14F-4D97-AF65-F5344CB8AC3E}">
        <p14:creationId xmlns:p14="http://schemas.microsoft.com/office/powerpoint/2010/main" val="612342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2" name="TextBox 1"/>
          <p:cNvSpPr txBox="1"/>
          <p:nvPr/>
        </p:nvSpPr>
        <p:spPr>
          <a:xfrm>
            <a:off x="1403648" y="654634"/>
            <a:ext cx="5534860" cy="461665"/>
          </a:xfrm>
          <a:prstGeom prst="rect">
            <a:avLst/>
          </a:prstGeom>
          <a:noFill/>
        </p:spPr>
        <p:txBody>
          <a:bodyPr wrap="square" rtlCol="0">
            <a:spAutoFit/>
          </a:bodyPr>
          <a:lstStyle/>
          <a:p>
            <a:pPr algn="ctr"/>
            <a:r>
              <a:rPr lang="en-US" sz="2400" b="1" dirty="0" smtClean="0">
                <a:solidFill>
                  <a:srgbClr val="FF0000"/>
                </a:solidFill>
              </a:rPr>
              <a:t>PROBLEM STATMENT  </a:t>
            </a:r>
            <a:endParaRPr lang="en-IN" sz="2400" b="1" dirty="0">
              <a:solidFill>
                <a:srgbClr val="FF0000"/>
              </a:solidFill>
            </a:endParaRPr>
          </a:p>
        </p:txBody>
      </p:sp>
      <p:sp>
        <p:nvSpPr>
          <p:cNvPr id="3" name="TextBox 2"/>
          <p:cNvSpPr txBox="1"/>
          <p:nvPr/>
        </p:nvSpPr>
        <p:spPr>
          <a:xfrm>
            <a:off x="755576" y="1511652"/>
            <a:ext cx="7969981" cy="2585323"/>
          </a:xfrm>
          <a:prstGeom prst="rect">
            <a:avLst/>
          </a:prstGeom>
          <a:noFill/>
        </p:spPr>
        <p:txBody>
          <a:bodyPr wrap="square" rtlCol="0">
            <a:spAutoFit/>
          </a:bodyPr>
          <a:lstStyle/>
          <a:p>
            <a:r>
              <a:rPr lang="en-US" dirty="0"/>
              <a:t>H</a:t>
            </a:r>
            <a:r>
              <a:rPr lang="en-US" dirty="0" smtClean="0"/>
              <a:t>ave </a:t>
            </a:r>
            <a:r>
              <a:rPr lang="en-US" dirty="0"/>
              <a:t>you ever wondered when the best time to book a hotel room is? What if you wanted to predict which hotel likely to  receive high number of special requests?</a:t>
            </a:r>
            <a:endParaRPr lang="en-US" b="0" dirty="0" smtClean="0">
              <a:effectLst/>
            </a:endParaRPr>
          </a:p>
          <a:p>
            <a:r>
              <a:rPr lang="en-US" dirty="0"/>
              <a:t>This Dataset contains data that compares various booking information between two hotels, City Hotel and Resort Hotel. We will be using the data to analyze the factors affecting the hotel bookings. These factors can be used for reporting trends and predict the future bookings.</a:t>
            </a:r>
            <a:endParaRPr lang="en-US" b="0" dirty="0" smtClean="0">
              <a:effectLst/>
            </a:endParaRPr>
          </a:p>
          <a:p>
            <a:r>
              <a:rPr lang="en-US" dirty="0"/>
              <a:t>This dataset contains the booking data of hotels from year 2015-2017.</a:t>
            </a:r>
            <a:endParaRPr lang="en-US" b="0" dirty="0" smtClean="0">
              <a:effectLst/>
            </a:endParaRPr>
          </a:p>
          <a:p>
            <a:r>
              <a:rPr lang="en-US" dirty="0" smtClean="0"/>
              <a:t/>
            </a:r>
            <a:br>
              <a:rPr lang="en-US" dirty="0" smtClean="0"/>
            </a:br>
            <a:endParaRPr lang="en-I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84" y="3573016"/>
            <a:ext cx="7632848" cy="319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7386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300" y="1700808"/>
            <a:ext cx="5003470" cy="39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5536" y="781195"/>
            <a:ext cx="7848872"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What is the Average daily rate in city and resort hotel?</a:t>
            </a:r>
          </a:p>
        </p:txBody>
      </p:sp>
      <p:sp>
        <p:nvSpPr>
          <p:cNvPr id="3" name="TextBox 2"/>
          <p:cNvSpPr txBox="1"/>
          <p:nvPr/>
        </p:nvSpPr>
        <p:spPr>
          <a:xfrm>
            <a:off x="267694" y="2276872"/>
            <a:ext cx="3924436" cy="3139321"/>
          </a:xfrm>
          <a:prstGeom prst="rect">
            <a:avLst/>
          </a:prstGeom>
          <a:noFill/>
        </p:spPr>
        <p:txBody>
          <a:bodyPr wrap="square" rtlCol="0">
            <a:spAutoFit/>
          </a:bodyPr>
          <a:lstStyle/>
          <a:p>
            <a:pPr marL="285750" indent="-285750">
              <a:buFont typeface="Wingdings" panose="05000000000000000000" pitchFamily="2" charset="2"/>
              <a:buChar char="ü"/>
            </a:pPr>
            <a:r>
              <a:rPr lang="en-US" dirty="0"/>
              <a:t>Based on the bar plot, it can be observed that the City Hotel has a higher count in the Average Daily Rate (ADR) compared to the Resort Hotel. This indicates that the City Hotel has a larger number of bookings with a higher ADR value, while the Resort Hotel has a relatively lower count in the ADR category.</a:t>
            </a:r>
          </a:p>
          <a:p>
            <a:endParaRPr lang="en-IN" dirty="0"/>
          </a:p>
        </p:txBody>
      </p:sp>
    </p:spTree>
    <p:extLst>
      <p:ext uri="{BB962C8B-B14F-4D97-AF65-F5344CB8AC3E}">
        <p14:creationId xmlns:p14="http://schemas.microsoft.com/office/powerpoint/2010/main" val="24756394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292" y="2042930"/>
            <a:ext cx="4953546" cy="3667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9552" y="908720"/>
            <a:ext cx="7992888" cy="830997"/>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Which country has the highest preference for a specific type of meal?</a:t>
            </a:r>
            <a:endParaRPr lang="en-IN" sz="2400" b="1"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09654" y="2348880"/>
            <a:ext cx="397693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Based on the count plot, it can be concluded that in Portugal, the majority of meals served in hotels are breakfast (BB) compared to all other meal types. The count of breakfast meals is the highest among the observed data points, indicating that it is the most common meal option chosen by guests in Portugal.</a:t>
            </a:r>
          </a:p>
          <a:p>
            <a:endParaRPr lang="en-IN" dirty="0"/>
          </a:p>
        </p:txBody>
      </p:sp>
    </p:spTree>
    <p:extLst>
      <p:ext uri="{BB962C8B-B14F-4D97-AF65-F5344CB8AC3E}">
        <p14:creationId xmlns:p14="http://schemas.microsoft.com/office/powerpoint/2010/main" val="40433027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3" name="TextBox 2"/>
          <p:cNvSpPr txBox="1"/>
          <p:nvPr/>
        </p:nvSpPr>
        <p:spPr>
          <a:xfrm>
            <a:off x="321596" y="827361"/>
            <a:ext cx="8512669" cy="830997"/>
          </a:xfrm>
          <a:prstGeom prst="rect">
            <a:avLst/>
          </a:prstGeom>
          <a:noFill/>
        </p:spPr>
        <p:txBody>
          <a:bodyPr wrap="square" rtlCol="0">
            <a:spAutoFit/>
          </a:bodyPr>
          <a:lstStyle/>
          <a:p>
            <a:r>
              <a:rPr lang="en-US" sz="2400" b="1" dirty="0" smtClean="0">
                <a:solidFill>
                  <a:schemeClr val="accent5">
                    <a:lumMod val="50000"/>
                  </a:schemeClr>
                </a:solidFill>
                <a:latin typeface="Times New Roman" panose="02020603050405020304" pitchFamily="18" charset="0"/>
                <a:cs typeface="Times New Roman" panose="02020603050405020304" pitchFamily="18" charset="0"/>
              </a:rPr>
              <a:t>Which customer  type impacted the business City hotel or Resort hotel?</a:t>
            </a:r>
            <a:endParaRPr lang="en-IN" sz="2400" b="1" dirty="0">
              <a:solidFill>
                <a:schemeClr val="accent5">
                  <a:lumMod val="50000"/>
                </a:schemeClr>
              </a:solidFill>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5" y="1484784"/>
            <a:ext cx="4838329"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66341" y="1916832"/>
            <a:ext cx="3674340" cy="4524315"/>
          </a:xfrm>
          <a:prstGeom prst="rect">
            <a:avLst/>
          </a:prstGeom>
          <a:noFill/>
        </p:spPr>
        <p:txBody>
          <a:bodyPr wrap="square" rtlCol="0">
            <a:spAutoFit/>
          </a:bodyPr>
          <a:lstStyle/>
          <a:p>
            <a:pPr marL="285750" indent="-285750">
              <a:buFont typeface="Wingdings" panose="05000000000000000000" pitchFamily="2" charset="2"/>
              <a:buChar char="v"/>
            </a:pPr>
            <a:r>
              <a:rPr lang="en-US" dirty="0"/>
              <a:t>Based on the barplot, we can infer that the majority of customers belong to the transient customer type. They exhibit a higher preference for city hotels compared to resort hotels, as indicated by a count of 41,206 customers</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The group type customers have the lowest representation in both city and resort hotels. Specifically, there were only 254 group type customers recorded in city hotels and 266 in resort hotels.</a:t>
            </a:r>
          </a:p>
          <a:p>
            <a:endParaRPr lang="en-IN" dirty="0"/>
          </a:p>
        </p:txBody>
      </p:sp>
    </p:spTree>
    <p:extLst>
      <p:ext uri="{BB962C8B-B14F-4D97-AF65-F5344CB8AC3E}">
        <p14:creationId xmlns:p14="http://schemas.microsoft.com/office/powerpoint/2010/main" val="375925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TextBox 1"/>
          <p:cNvSpPr txBox="1"/>
          <p:nvPr/>
        </p:nvSpPr>
        <p:spPr>
          <a:xfrm>
            <a:off x="276463" y="810441"/>
            <a:ext cx="8836971" cy="1200329"/>
          </a:xfrm>
          <a:prstGeom prst="rect">
            <a:avLst/>
          </a:prstGeom>
          <a:solidFill>
            <a:schemeClr val="bg1"/>
          </a:solidFill>
        </p:spPr>
        <p:txBody>
          <a:bodyPr wrap="square" rtlCol="0">
            <a:spAutoFit/>
          </a:bodyPr>
          <a:lstStyle/>
          <a:p>
            <a:r>
              <a:rPr lang="en-US" sz="2400" b="1" dirty="0">
                <a:solidFill>
                  <a:srgbClr val="C00000"/>
                </a:solidFill>
                <a:latin typeface="Arial Black" panose="020B0A04020102020204" pitchFamily="34" charset="0"/>
              </a:rPr>
              <a:t>What conclusions can be drawn from the analysis regarding the relationship between the variables 'Market Segment,' </a:t>
            </a:r>
            <a:r>
              <a:rPr lang="en-US" sz="2400" b="1" dirty="0" smtClean="0">
                <a:solidFill>
                  <a:srgbClr val="C00000"/>
                </a:solidFill>
                <a:latin typeface="Arial Black" panose="020B0A04020102020204" pitchFamily="34" charset="0"/>
              </a:rPr>
              <a:t>'Lead time</a:t>
            </a:r>
            <a:r>
              <a:rPr lang="en-US" sz="2400" b="1" dirty="0">
                <a:solidFill>
                  <a:srgbClr val="C00000"/>
                </a:solidFill>
                <a:latin typeface="Arial Black" panose="020B0A04020102020204" pitchFamily="34" charset="0"/>
              </a:rPr>
              <a:t>,' and 'Hotel'?</a:t>
            </a:r>
            <a:endParaRPr lang="en-IN" sz="2400" b="1" dirty="0">
              <a:solidFill>
                <a:srgbClr val="C00000"/>
              </a:solidFill>
              <a:latin typeface="Arial Black" panose="020B0A04020102020204" pitchFamily="34" charset="0"/>
            </a:endParaRPr>
          </a:p>
        </p:txBody>
      </p:sp>
      <p:sp>
        <p:nvSpPr>
          <p:cNvPr id="6" name="TextBox 5"/>
          <p:cNvSpPr txBox="1"/>
          <p:nvPr/>
        </p:nvSpPr>
        <p:spPr>
          <a:xfrm>
            <a:off x="827584" y="966308"/>
            <a:ext cx="45719" cy="369332"/>
          </a:xfrm>
          <a:prstGeom prst="rect">
            <a:avLst/>
          </a:prstGeom>
          <a:noFill/>
        </p:spPr>
        <p:txBody>
          <a:bodyPr wrap="square" rtlCol="0">
            <a:spAutoFit/>
          </a:bodyPr>
          <a:lstStyle/>
          <a:p>
            <a:endParaRPr lang="en-IN" dirty="0"/>
          </a:p>
        </p:txBody>
      </p:sp>
      <p:sp>
        <p:nvSpPr>
          <p:cNvPr id="8" name="TextBox 7"/>
          <p:cNvSpPr txBox="1"/>
          <p:nvPr/>
        </p:nvSpPr>
        <p:spPr>
          <a:xfrm>
            <a:off x="195567" y="2060848"/>
            <a:ext cx="4499382" cy="5047536"/>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provided barplot visually presents a multivariate analysis that specifically explores the relationship between the variables "Market Segment," "Lead_time," and "</a:t>
            </a:r>
            <a:r>
              <a:rPr lang="en-US" sz="1600" dirty="0" smtClean="0"/>
              <a:t>Hotel,’’.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According to the barplot, it is evident that a majority of the customers belong to the "Groups" segment. Additionally, within the "Resort" hotel category, customers from the "Groups" segment tend to have a higher lead time compared to other market segments</a:t>
            </a:r>
            <a:r>
              <a:rPr lang="en-US" sz="1600" dirty="0" smtClean="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barplot indicates that customers from the "Direct" segment have similar lead times for both city and resort hotels</a:t>
            </a:r>
            <a:r>
              <a:rPr lang="en-US" sz="1600" dirty="0" smtClean="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"Undefined" segment exhibits the lowest or shortest lead time for both city and resort hotels.</a:t>
            </a:r>
          </a:p>
          <a:p>
            <a:endParaRPr lang="en-IN"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953" y="2095306"/>
            <a:ext cx="4171796" cy="4160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71472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TextBox 1"/>
          <p:cNvSpPr txBox="1"/>
          <p:nvPr/>
        </p:nvSpPr>
        <p:spPr>
          <a:xfrm>
            <a:off x="307029" y="766775"/>
            <a:ext cx="8836971" cy="461665"/>
          </a:xfrm>
          <a:prstGeom prst="rect">
            <a:avLst/>
          </a:prstGeom>
          <a:solidFill>
            <a:srgbClr val="FF0000"/>
          </a:solidFill>
        </p:spPr>
        <p:txBody>
          <a:bodyPr wrap="square" rtlCol="0">
            <a:spAutoFit/>
          </a:bodyPr>
          <a:lstStyle/>
          <a:p>
            <a:r>
              <a:rPr lang="en-US" sz="2400" b="1" dirty="0"/>
              <a:t>What is the relationship between hotel cancellations and lead time?</a:t>
            </a:r>
            <a:endParaRPr lang="en-IN" sz="2400" b="1" dirty="0">
              <a:solidFill>
                <a:srgbClr val="FF00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836" y="1844824"/>
            <a:ext cx="4167758" cy="44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6514" y="1700808"/>
            <a:ext cx="4465322" cy="5355312"/>
          </a:xfrm>
          <a:prstGeom prst="rect">
            <a:avLst/>
          </a:prstGeom>
          <a:noFill/>
        </p:spPr>
        <p:txBody>
          <a:bodyPr wrap="square" rtlCol="0">
            <a:spAutoFit/>
          </a:bodyPr>
          <a:lstStyle/>
          <a:p>
            <a:pPr marL="285750" indent="-285750">
              <a:buFont typeface="Wingdings" panose="05000000000000000000" pitchFamily="2" charset="2"/>
              <a:buChar char="§"/>
            </a:pPr>
            <a:r>
              <a:rPr lang="en-US" dirty="0"/>
              <a:t>The boxplot shows that "highest bookings are canceled in the resort hotel" indicates that a significant number of bookings made for the resort hotel are subsequently canceled.</a:t>
            </a:r>
          </a:p>
          <a:p>
            <a:pPr marL="285750" indent="-285750">
              <a:buFont typeface="Wingdings" panose="05000000000000000000" pitchFamily="2" charset="2"/>
              <a:buChar char="§"/>
            </a:pPr>
            <a:r>
              <a:rPr lang="en-US" dirty="0"/>
              <a:t>The resort hotel demonstrates the highest rate of successful bookings with minimal cancellations,</a:t>
            </a:r>
          </a:p>
          <a:p>
            <a:pPr marL="285750" indent="-285750">
              <a:buFont typeface="Wingdings" panose="05000000000000000000" pitchFamily="2" charset="2"/>
              <a:buChar char="§"/>
            </a:pPr>
            <a:r>
              <a:rPr lang="en-US" dirty="0"/>
              <a:t>The boxplot analysis of lead time for the resort hotel reveals the presence of outliers, indicating that there are exceptional cases with significantly longer lead times compared to the majority of bookings.</a:t>
            </a:r>
          </a:p>
          <a:p>
            <a:pPr marL="285750" indent="-285750">
              <a:buFont typeface="Wingdings" panose="05000000000000000000" pitchFamily="2" charset="2"/>
              <a:buChar char="§"/>
            </a:pPr>
            <a:r>
              <a:rPr lang="en-US" dirty="0"/>
              <a:t>Customers show a stronger tendency to plan ahead for bookings at the resort hotel, leading to a higher number of outliers in the lead time distribution.</a:t>
            </a:r>
          </a:p>
          <a:p>
            <a:endParaRPr lang="en-IN" dirty="0"/>
          </a:p>
        </p:txBody>
      </p:sp>
    </p:spTree>
    <p:extLst>
      <p:ext uri="{BB962C8B-B14F-4D97-AF65-F5344CB8AC3E}">
        <p14:creationId xmlns:p14="http://schemas.microsoft.com/office/powerpoint/2010/main" val="7993867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597772"/>
            <a:ext cx="4534669" cy="507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7029" y="766775"/>
            <a:ext cx="8836971" cy="830997"/>
          </a:xfrm>
          <a:prstGeom prst="rect">
            <a:avLst/>
          </a:prstGeom>
          <a:solidFill>
            <a:schemeClr val="bg1"/>
          </a:solidFill>
        </p:spPr>
        <p:txBody>
          <a:bodyPr wrap="square" rtlCol="0">
            <a:spAutoFit/>
          </a:bodyPr>
          <a:lstStyle/>
          <a:p>
            <a:r>
              <a:rPr lang="en-IN" sz="2400" b="1" dirty="0">
                <a:solidFill>
                  <a:srgbClr val="FF0000"/>
                </a:solidFill>
              </a:rPr>
              <a:t>What is the </a:t>
            </a:r>
            <a:r>
              <a:rPr lang="en-IN" sz="2400" b="1" dirty="0" smtClean="0">
                <a:solidFill>
                  <a:srgbClr val="FF0000"/>
                </a:solidFill>
              </a:rPr>
              <a:t>relationship </a:t>
            </a:r>
            <a:r>
              <a:rPr lang="en-US" sz="2400" b="1" dirty="0">
                <a:solidFill>
                  <a:srgbClr val="FF0000"/>
                </a:solidFill>
              </a:rPr>
              <a:t>between the variables 'Days in waiting list,' 'Arrival month,' 'Arrival year,' and </a:t>
            </a:r>
            <a:r>
              <a:rPr lang="en-US" sz="2400" b="1" dirty="0" smtClean="0">
                <a:solidFill>
                  <a:srgbClr val="FF0000"/>
                </a:solidFill>
              </a:rPr>
              <a:t>‘hotel' </a:t>
            </a:r>
            <a:r>
              <a:rPr lang="en-US" sz="2400" b="1" dirty="0">
                <a:solidFill>
                  <a:srgbClr val="FF0000"/>
                </a:solidFill>
              </a:rPr>
              <a:t>based on the analysis?"</a:t>
            </a:r>
            <a:endParaRPr lang="en-IN" sz="2400" b="1" dirty="0">
              <a:solidFill>
                <a:srgbClr val="FF0000"/>
              </a:solidFill>
            </a:endParaRPr>
          </a:p>
        </p:txBody>
      </p:sp>
      <p:sp>
        <p:nvSpPr>
          <p:cNvPr id="3" name="TextBox 2"/>
          <p:cNvSpPr txBox="1"/>
          <p:nvPr/>
        </p:nvSpPr>
        <p:spPr>
          <a:xfrm>
            <a:off x="163400" y="1922777"/>
            <a:ext cx="4192576" cy="5047536"/>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scatter plot above depicts a multivariate analysis focusing on the relationship between the variable "Days in waiting list" and other factors.</a:t>
            </a:r>
          </a:p>
          <a:p>
            <a:pPr marL="285750" indent="-285750">
              <a:buFont typeface="Arial" panose="020B0604020202020204" pitchFamily="34" charset="0"/>
              <a:buChar char="•"/>
            </a:pPr>
            <a:r>
              <a:rPr lang="en-US" sz="1600" dirty="0"/>
              <a:t>The majority of the days in the waiting list were observed in the year 2017, as compared to the years 2015 and 2016</a:t>
            </a:r>
          </a:p>
          <a:p>
            <a:pPr marL="285750" indent="-285750">
              <a:buFont typeface="Arial" panose="020B0604020202020204" pitchFamily="34" charset="0"/>
              <a:buChar char="•"/>
            </a:pPr>
            <a:r>
              <a:rPr lang="en-US" sz="1600" dirty="0"/>
              <a:t>it can be observed that the year 2015 had the fewest number of days in the waiting list compared to other years.</a:t>
            </a:r>
          </a:p>
          <a:p>
            <a:pPr marL="285750" indent="-285750">
              <a:buFont typeface="Arial" panose="020B0604020202020204" pitchFamily="34" charset="0"/>
              <a:buChar char="•"/>
            </a:pPr>
            <a:r>
              <a:rPr lang="en-US" sz="1600" dirty="0"/>
              <a:t>The majority of the days in the waiting list were observed during the month of October, compared to all other months.</a:t>
            </a:r>
          </a:p>
          <a:p>
            <a:pPr marL="285750" indent="-285750">
              <a:buFont typeface="Arial" panose="020B0604020202020204" pitchFamily="34" charset="0"/>
              <a:buChar char="•"/>
            </a:pPr>
            <a:r>
              <a:rPr lang="en-US" sz="1600" dirty="0"/>
              <a:t>it can be observed that the month of August had the fewest number of days in the waiting list compared to other months.</a:t>
            </a:r>
          </a:p>
          <a:p>
            <a:pPr marL="342900" indent="-342900">
              <a:buFont typeface="Arial" panose="020B0604020202020204" pitchFamily="34" charset="0"/>
              <a:buChar char="•"/>
            </a:pPr>
            <a:r>
              <a:rPr lang="en-US" sz="1600" dirty="0"/>
              <a:t>it is evident that the majority of the days in the waiting list occurred in the city hotel, in comparison to the resort hotel.</a:t>
            </a:r>
          </a:p>
          <a:p>
            <a:endParaRPr lang="en-IN" dirty="0"/>
          </a:p>
        </p:txBody>
      </p:sp>
    </p:spTree>
    <p:extLst>
      <p:ext uri="{BB962C8B-B14F-4D97-AF65-F5344CB8AC3E}">
        <p14:creationId xmlns:p14="http://schemas.microsoft.com/office/powerpoint/2010/main" val="30157614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781195"/>
            <a:ext cx="8365713" cy="5844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884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TextBox 1"/>
          <p:cNvSpPr txBox="1"/>
          <p:nvPr/>
        </p:nvSpPr>
        <p:spPr>
          <a:xfrm>
            <a:off x="2699792" y="519585"/>
            <a:ext cx="3672408" cy="523220"/>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CONCLUSIONS</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13255" y="1042805"/>
            <a:ext cx="9030745" cy="6186309"/>
          </a:xfrm>
          <a:prstGeom prst="rect">
            <a:avLst/>
          </a:prstGeom>
          <a:noFill/>
        </p:spPr>
        <p:txBody>
          <a:bodyPr wrap="square" rtlCol="0">
            <a:spAutoFit/>
          </a:bodyPr>
          <a:lstStyle/>
          <a:p>
            <a:pPr marL="285750" indent="-285750" fontAlgn="base">
              <a:buFont typeface="Wingdings" panose="05000000000000000000" pitchFamily="2" charset="2"/>
              <a:buChar char="Ø"/>
            </a:pPr>
            <a:r>
              <a:rPr lang="en-US" b="1" dirty="0"/>
              <a:t>City Hotel is the most preferred hotel by the customers.</a:t>
            </a:r>
            <a:endParaRPr lang="en-US" dirty="0"/>
          </a:p>
          <a:p>
            <a:pPr marL="285750" indent="-285750" fontAlgn="base">
              <a:buFont typeface="Wingdings" panose="05000000000000000000" pitchFamily="2" charset="2"/>
              <a:buChar char="Ø"/>
            </a:pPr>
            <a:r>
              <a:rPr lang="en-US" b="1" dirty="0"/>
              <a:t>City Hotel seems to be more preferred among travelers and it also generates more revenue and profit.</a:t>
            </a:r>
            <a:endParaRPr lang="en-US" dirty="0"/>
          </a:p>
          <a:p>
            <a:pPr marL="285750" indent="-285750" fontAlgn="base">
              <a:buFont typeface="Wingdings" panose="05000000000000000000" pitchFamily="2" charset="2"/>
              <a:buChar char="Ø"/>
            </a:pPr>
            <a:r>
              <a:rPr lang="en-US" b="1" dirty="0"/>
              <a:t>Year 2016 is highest booking year with total booking of 56,707 then booking decreased to 40,687.</a:t>
            </a:r>
            <a:endParaRPr lang="en-US" dirty="0"/>
          </a:p>
          <a:p>
            <a:pPr marL="285750" indent="-285750" fontAlgn="base">
              <a:buFont typeface="Wingdings" panose="05000000000000000000" pitchFamily="2" charset="2"/>
              <a:buChar char="Ø"/>
            </a:pPr>
            <a:r>
              <a:rPr lang="en-US" b="1" dirty="0"/>
              <a:t>The percentage of City hotel is 66.45% while the percentage of Resort Hotel is 33.55% is used to stay.</a:t>
            </a:r>
            <a:endParaRPr lang="en-US" dirty="0"/>
          </a:p>
          <a:p>
            <a:pPr marL="285750" indent="-285750" fontAlgn="base">
              <a:buFont typeface="Wingdings" panose="05000000000000000000" pitchFamily="2" charset="2"/>
              <a:buChar char="Ø"/>
            </a:pPr>
            <a:r>
              <a:rPr lang="en-US" b="1" dirty="0"/>
              <a:t>August is the month or we can say that the time of the year in which hotel booking is at its peak. And January is the month in which hotel bookings are least</a:t>
            </a:r>
            <a:endParaRPr lang="en-US" dirty="0"/>
          </a:p>
          <a:p>
            <a:pPr marL="285750" indent="-285750" fontAlgn="base">
              <a:buFont typeface="Wingdings" panose="05000000000000000000" pitchFamily="2" charset="2"/>
              <a:buChar char="Ø"/>
            </a:pPr>
            <a:r>
              <a:rPr lang="en-US" b="1" dirty="0"/>
              <a:t>Weekdays have more number of bookings than Weekends.</a:t>
            </a:r>
            <a:endParaRPr lang="en-US" dirty="0"/>
          </a:p>
          <a:p>
            <a:pPr marL="285750" indent="-285750" fontAlgn="base">
              <a:buFont typeface="Wingdings" panose="05000000000000000000" pitchFamily="2" charset="2"/>
              <a:buChar char="Ø"/>
            </a:pPr>
            <a:r>
              <a:rPr lang="en-US" b="1" dirty="0"/>
              <a:t>From both the hotels City and Resort , No Deposit type is more in count which means it contributes more value and percentage to get the revenue for the business.</a:t>
            </a:r>
            <a:endParaRPr lang="en-US" dirty="0"/>
          </a:p>
          <a:p>
            <a:pPr marL="285750" indent="-285750" fontAlgn="base">
              <a:buFont typeface="Wingdings" panose="05000000000000000000" pitchFamily="2" charset="2"/>
              <a:buChar char="Ø"/>
            </a:pPr>
            <a:r>
              <a:rPr lang="en-US" b="1" dirty="0"/>
              <a:t>T</a:t>
            </a:r>
            <a:r>
              <a:rPr lang="en-US" b="1" dirty="0" smtClean="0"/>
              <a:t>he </a:t>
            </a:r>
            <a:r>
              <a:rPr lang="en-US" b="1" dirty="0"/>
              <a:t>City Hotel has the more number of count in the Average Daily Rate than Resort Hotel.</a:t>
            </a:r>
            <a:endParaRPr lang="en-US" dirty="0"/>
          </a:p>
          <a:p>
            <a:pPr marL="285750" indent="-285750" fontAlgn="base">
              <a:buFont typeface="Wingdings" panose="05000000000000000000" pitchFamily="2" charset="2"/>
              <a:buChar char="Ø"/>
            </a:pPr>
            <a:r>
              <a:rPr lang="en-US" b="1" dirty="0"/>
              <a:t>The more number of canceled and not canceled in City Hotel is more than the Resort Hotel.</a:t>
            </a:r>
            <a:endParaRPr lang="en-US" dirty="0"/>
          </a:p>
          <a:p>
            <a:pPr marL="285750" indent="-285750" fontAlgn="base">
              <a:buFont typeface="Wingdings" panose="05000000000000000000" pitchFamily="2" charset="2"/>
              <a:buChar char="Ø"/>
            </a:pPr>
            <a:r>
              <a:rPr lang="en-US" b="1" dirty="0"/>
              <a:t>Most of the customers required no parking space ,only less then 10 percentage people required car parking space</a:t>
            </a:r>
            <a:endParaRPr lang="en-US" dirty="0"/>
          </a:p>
          <a:p>
            <a:pPr marL="285750" indent="-285750" fontAlgn="base">
              <a:buFont typeface="Wingdings" panose="05000000000000000000" pitchFamily="2" charset="2"/>
              <a:buChar char="Ø"/>
            </a:pPr>
            <a:r>
              <a:rPr lang="en-US" b="1" dirty="0"/>
              <a:t>The Most preferred meal by the customers is BB(bed and breakfast )which is around 77.8%. FB is least preferred.</a:t>
            </a:r>
            <a:endParaRPr lang="en-US" dirty="0"/>
          </a:p>
          <a:p>
            <a:pPr marL="285750" indent="-285750" fontAlgn="base">
              <a:buFont typeface="Wingdings" panose="05000000000000000000" pitchFamily="2" charset="2"/>
              <a:buChar char="Ø"/>
            </a:pPr>
            <a:r>
              <a:rPr lang="en-US" b="1" dirty="0"/>
              <a:t>The people of Portugal(PRT) id doing maximum numbers of bookings .</a:t>
            </a:r>
            <a:endParaRPr lang="en-US" dirty="0"/>
          </a:p>
          <a:p>
            <a:r>
              <a:rPr lang="en-US" dirty="0"/>
              <a:t/>
            </a:r>
            <a:br>
              <a:rPr lang="en-US" dirty="0"/>
            </a:br>
            <a:endParaRPr lang="en-IN" dirty="0"/>
          </a:p>
        </p:txBody>
      </p:sp>
    </p:spTree>
    <p:extLst>
      <p:ext uri="{BB962C8B-B14F-4D97-AF65-F5344CB8AC3E}">
        <p14:creationId xmlns:p14="http://schemas.microsoft.com/office/powerpoint/2010/main" val="40479724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2" name="TextBox 1"/>
          <p:cNvSpPr txBox="1"/>
          <p:nvPr/>
        </p:nvSpPr>
        <p:spPr>
          <a:xfrm>
            <a:off x="1691680" y="529083"/>
            <a:ext cx="4280339" cy="461665"/>
          </a:xfrm>
          <a:prstGeom prst="rect">
            <a:avLst/>
          </a:prstGeom>
          <a:noFill/>
        </p:spPr>
        <p:txBody>
          <a:bodyPr wrap="none" rtlCol="0">
            <a:spAutoFit/>
          </a:bodyPr>
          <a:lstStyle/>
          <a:p>
            <a:r>
              <a:rPr lang="en-US" sz="2400" b="1" dirty="0" smtClean="0">
                <a:solidFill>
                  <a:srgbClr val="7030A0"/>
                </a:solidFill>
                <a:latin typeface="Times New Roman" panose="02020603050405020304" pitchFamily="18" charset="0"/>
                <a:cs typeface="Times New Roman" panose="02020603050405020304" pitchFamily="18" charset="0"/>
              </a:rPr>
              <a:t>Solution to Business Objectives</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39552" y="1772816"/>
            <a:ext cx="8441697" cy="4247317"/>
          </a:xfrm>
          <a:prstGeom prst="rect">
            <a:avLst/>
          </a:prstGeom>
          <a:noFill/>
        </p:spPr>
        <p:txBody>
          <a:bodyPr wrap="square" rtlCol="0">
            <a:spAutoFit/>
          </a:bodyPr>
          <a:lstStyle/>
          <a:p>
            <a:pPr marL="342900" indent="-342900">
              <a:buAutoNum type="arabicPeriod"/>
            </a:pPr>
            <a:r>
              <a:rPr lang="en-US" dirty="0" smtClean="0"/>
              <a:t>To </a:t>
            </a:r>
            <a:r>
              <a:rPr lang="en-US" dirty="0"/>
              <a:t>attain high growth and more success , hotel business need to flourish and for that few things which we need to consider is high revenue generation , customers satisfaction and employee retention</a:t>
            </a:r>
            <a:r>
              <a:rPr lang="en-US" dirty="0" smtClean="0"/>
              <a:t>.</a:t>
            </a:r>
          </a:p>
          <a:p>
            <a:pPr marL="342900" indent="-342900">
              <a:buAutoNum type="arabicPeriod"/>
            </a:pPr>
            <a:endParaRPr lang="en-US" dirty="0"/>
          </a:p>
          <a:p>
            <a:r>
              <a:rPr lang="en-US" dirty="0"/>
              <a:t>2. We found that performance in different categories like most liked meal type, facilities required by customers like car parking spaces etc. So , all these insights ultimately add to have a better planning for growth and higher revenue</a:t>
            </a:r>
            <a:r>
              <a:rPr lang="en-US" dirty="0" smtClean="0"/>
              <a:t>.</a:t>
            </a:r>
          </a:p>
          <a:p>
            <a:endParaRPr lang="en-US" dirty="0"/>
          </a:p>
          <a:p>
            <a:r>
              <a:rPr lang="en-US" dirty="0"/>
              <a:t>3. Periodically throw offers to attract old customers so as to increase the number of repeated guests</a:t>
            </a:r>
            <a:r>
              <a:rPr lang="en-US" dirty="0" smtClean="0"/>
              <a:t>.</a:t>
            </a:r>
          </a:p>
          <a:p>
            <a:endParaRPr lang="en-US" dirty="0"/>
          </a:p>
          <a:p>
            <a:r>
              <a:rPr lang="en-US" dirty="0"/>
              <a:t>4. To introduce system of getting feedback often from the guests visiting the hotels so that the quality can be upgraded to the next level to increase more guests.</a:t>
            </a:r>
          </a:p>
          <a:p>
            <a:r>
              <a:rPr lang="en-US" dirty="0"/>
              <a:t/>
            </a:r>
            <a:br>
              <a:rPr lang="en-US" dirty="0"/>
            </a:br>
            <a:endParaRPr lang="en-IN" dirty="0"/>
          </a:p>
        </p:txBody>
      </p:sp>
    </p:spTree>
    <p:extLst>
      <p:ext uri="{BB962C8B-B14F-4D97-AF65-F5344CB8AC3E}">
        <p14:creationId xmlns:p14="http://schemas.microsoft.com/office/powerpoint/2010/main" val="27650923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3074" name="Picture 2" descr="3d Man Standing and Presenting Q and a Word Questions and Answers Concept  Stock Illustration - Illustration of presenter, service: 560181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681933"/>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121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pic>
        <p:nvPicPr>
          <p:cNvPr id="4098" name="Picture 2" descr="https://lh6.googleusercontent.com/_JlcggBdoA7wsKwuz4AeRg2Vwnst2Ho0KQd-A-tr_TUdAZ1PnxzmBH6dKZD51Vr_Ot9rpgtkg12vdcj78NG4zx5fTTzKuw6vsVKAVpPlOUPaPLxS4Mae4PdqUS0AYgXVt2je2unb3mCsrNvhRL5lHg=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7" y="705400"/>
            <a:ext cx="3545152" cy="60359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84796"/>
            <a:ext cx="5436096" cy="6567952"/>
          </a:xfrm>
          <a:prstGeom prst="rect">
            <a:avLst/>
          </a:prstGeom>
        </p:spPr>
        <p:txBody>
          <a:bodyPr wrap="square">
            <a:spAutoFit/>
          </a:bodyPr>
          <a:lstStyle/>
          <a:p>
            <a:pPr marL="114300" lvl="0">
              <a:lnSpc>
                <a:spcPct val="115000"/>
              </a:lnSpc>
              <a:buSzPts val="1800"/>
            </a:pPr>
            <a:r>
              <a:rPr lang="en-US" sz="1600" b="1" u="sng" dirty="0" smtClean="0">
                <a:solidFill>
                  <a:srgbClr val="080808"/>
                </a:solidFill>
                <a:latin typeface="Verdana" panose="020B0604030504040204" pitchFamily="34" charset="0"/>
                <a:ea typeface="Verdana" panose="020B0604030504040204" pitchFamily="34" charset="0"/>
              </a:rPr>
              <a:t>Import Libraries</a:t>
            </a:r>
            <a:r>
              <a:rPr lang="en-US" sz="1600" dirty="0" smtClean="0">
                <a:solidFill>
                  <a:srgbClr val="080808"/>
                </a:solidFill>
                <a:latin typeface="Verdana" panose="020B0604030504040204" pitchFamily="34" charset="0"/>
                <a:ea typeface="Verdana" panose="020B0604030504040204" pitchFamily="34" charset="0"/>
              </a:rPr>
              <a:t>: </a:t>
            </a:r>
          </a:p>
          <a:p>
            <a:pPr marL="114300" lvl="0">
              <a:lnSpc>
                <a:spcPct val="115000"/>
              </a:lnSpc>
              <a:buSzPts val="1800"/>
            </a:pPr>
            <a:r>
              <a:rPr lang="en-US" sz="1600" dirty="0" smtClean="0">
                <a:solidFill>
                  <a:srgbClr val="080808"/>
                </a:solidFill>
                <a:latin typeface="Verdana" panose="020B0604030504040204" pitchFamily="34" charset="0"/>
                <a:ea typeface="Verdana" panose="020B0604030504040204" pitchFamily="34" charset="0"/>
              </a:rPr>
              <a:t>In this part, we had imported the required libraries to perform Exploratory Data Analysis for the Hotel booking dataset.</a:t>
            </a:r>
          </a:p>
          <a:p>
            <a:pPr marL="114300" lvl="0">
              <a:lnSpc>
                <a:spcPct val="115000"/>
              </a:lnSpc>
              <a:buSzPts val="1800"/>
            </a:pPr>
            <a:endParaRPr lang="en-US" sz="1600" dirty="0" smtClean="0">
              <a:solidFill>
                <a:srgbClr val="080808"/>
              </a:solidFill>
              <a:latin typeface="Verdana" panose="020B0604030504040204" pitchFamily="34" charset="0"/>
              <a:ea typeface="Verdana" panose="020B0604030504040204" pitchFamily="34" charset="0"/>
            </a:endParaRPr>
          </a:p>
          <a:p>
            <a:pPr marL="114300" lvl="0">
              <a:lnSpc>
                <a:spcPct val="115000"/>
              </a:lnSpc>
              <a:buSzPts val="1800"/>
            </a:pPr>
            <a:r>
              <a:rPr lang="en-US" sz="1600" b="1" u="sng" dirty="0" smtClean="0">
                <a:solidFill>
                  <a:srgbClr val="080808"/>
                </a:solidFill>
                <a:latin typeface="Verdana" panose="020B0604030504040204" pitchFamily="34" charset="0"/>
                <a:ea typeface="Verdana" panose="020B0604030504040204" pitchFamily="34" charset="0"/>
              </a:rPr>
              <a:t>Descriptive Statistics</a:t>
            </a:r>
            <a:r>
              <a:rPr lang="en-US" sz="1600" dirty="0" smtClean="0">
                <a:solidFill>
                  <a:srgbClr val="080808"/>
                </a:solidFill>
                <a:latin typeface="Verdana" panose="020B0604030504040204" pitchFamily="34" charset="0"/>
                <a:ea typeface="Verdana" panose="020B0604030504040204" pitchFamily="34" charset="0"/>
              </a:rPr>
              <a:t>:</a:t>
            </a:r>
          </a:p>
          <a:p>
            <a:pPr marL="114300" lvl="0">
              <a:lnSpc>
                <a:spcPct val="115000"/>
              </a:lnSpc>
              <a:buSzPts val="1800"/>
            </a:pPr>
            <a:r>
              <a:rPr lang="en-US" sz="1600" dirty="0" smtClean="0">
                <a:solidFill>
                  <a:srgbClr val="080808"/>
                </a:solidFill>
                <a:latin typeface="Verdana" panose="020B0604030504040204" pitchFamily="34" charset="0"/>
                <a:ea typeface="Verdana" panose="020B0604030504040204" pitchFamily="34" charset="0"/>
              </a:rPr>
              <a:t>In this part, we start by looking at descriptive statistic parameters for the dataset. We will use describe() for this</a:t>
            </a:r>
          </a:p>
          <a:p>
            <a:pPr marL="457200" lvl="0" indent="-342900">
              <a:lnSpc>
                <a:spcPct val="115000"/>
              </a:lnSpc>
              <a:buSzPts val="1800"/>
              <a:buFont typeface="Wingdings" panose="05000000000000000000" pitchFamily="2" charset="2"/>
              <a:buChar char="v"/>
            </a:pPr>
            <a:endParaRPr lang="en-US" sz="1600" dirty="0" smtClean="0">
              <a:solidFill>
                <a:srgbClr val="080808"/>
              </a:solidFill>
              <a:latin typeface="Verdana" panose="020B0604030504040204" pitchFamily="34" charset="0"/>
              <a:ea typeface="Verdana" panose="020B0604030504040204" pitchFamily="34" charset="0"/>
            </a:endParaRPr>
          </a:p>
          <a:p>
            <a:pPr marL="114300" lvl="0">
              <a:lnSpc>
                <a:spcPct val="115000"/>
              </a:lnSpc>
              <a:buSzPts val="1800"/>
            </a:pPr>
            <a:r>
              <a:rPr lang="en-US" sz="1600" b="1" u="sng" dirty="0" smtClean="0">
                <a:solidFill>
                  <a:srgbClr val="080808"/>
                </a:solidFill>
                <a:latin typeface="Verdana" panose="020B0604030504040204" pitchFamily="34" charset="0"/>
                <a:ea typeface="Verdana" panose="020B0604030504040204" pitchFamily="34" charset="0"/>
              </a:rPr>
              <a:t>Missing Value Imputation</a:t>
            </a:r>
            <a:r>
              <a:rPr lang="en-US" sz="1600" dirty="0" smtClean="0">
                <a:solidFill>
                  <a:srgbClr val="080808"/>
                </a:solidFill>
                <a:latin typeface="Verdana" panose="020B0604030504040204" pitchFamily="34" charset="0"/>
                <a:ea typeface="Verdana" panose="020B0604030504040204" pitchFamily="34" charset="0"/>
              </a:rPr>
              <a:t>: </a:t>
            </a:r>
          </a:p>
          <a:p>
            <a:pPr marL="114300" lvl="0">
              <a:lnSpc>
                <a:spcPct val="115000"/>
              </a:lnSpc>
              <a:buSzPts val="1800"/>
            </a:pPr>
            <a:r>
              <a:rPr lang="en-US" sz="1600" dirty="0" smtClean="0">
                <a:solidFill>
                  <a:srgbClr val="080808"/>
                </a:solidFill>
                <a:latin typeface="Verdana" panose="020B0604030504040204" pitchFamily="34" charset="0"/>
                <a:ea typeface="Verdana" panose="020B0604030504040204" pitchFamily="34" charset="0"/>
              </a:rPr>
              <a:t>We will now check for missing values</a:t>
            </a:r>
            <a:r>
              <a:rPr lang="en-US" sz="1600" b="1" dirty="0" smtClean="0">
                <a:solidFill>
                  <a:srgbClr val="080808"/>
                </a:solidFill>
                <a:latin typeface="Verdana" panose="020B0604030504040204" pitchFamily="34" charset="0"/>
                <a:ea typeface="Verdana" panose="020B0604030504040204" pitchFamily="34" charset="0"/>
              </a:rPr>
              <a:t> </a:t>
            </a:r>
            <a:r>
              <a:rPr lang="en-US" sz="1600" dirty="0" smtClean="0">
                <a:solidFill>
                  <a:srgbClr val="080808"/>
                </a:solidFill>
                <a:latin typeface="Verdana" panose="020B0604030504040204" pitchFamily="34" charset="0"/>
                <a:ea typeface="Verdana" panose="020B0604030504040204" pitchFamily="34" charset="0"/>
              </a:rPr>
              <a:t>in our dataset. In case there are any missing entries, we will impute them with appropriate values</a:t>
            </a:r>
          </a:p>
          <a:p>
            <a:pPr marL="114300" lvl="0">
              <a:lnSpc>
                <a:spcPct val="115000"/>
              </a:lnSpc>
              <a:buSzPts val="1800"/>
            </a:pPr>
            <a:endParaRPr lang="en-US" sz="1600" dirty="0">
              <a:solidFill>
                <a:srgbClr val="080808"/>
              </a:solidFill>
              <a:latin typeface="Verdana" panose="020B0604030504040204" pitchFamily="34" charset="0"/>
              <a:ea typeface="Verdana" panose="020B0604030504040204" pitchFamily="34" charset="0"/>
            </a:endParaRPr>
          </a:p>
          <a:p>
            <a:pPr marL="114300" lvl="0">
              <a:lnSpc>
                <a:spcPct val="115000"/>
              </a:lnSpc>
              <a:buSzPts val="1800"/>
            </a:pPr>
            <a:r>
              <a:rPr lang="en-US" sz="1600" b="1" u="sng" dirty="0" smtClean="0">
                <a:solidFill>
                  <a:srgbClr val="080808"/>
                </a:solidFill>
                <a:latin typeface="Verdana" panose="020B0604030504040204" pitchFamily="34" charset="0"/>
                <a:ea typeface="Verdana" panose="020B0604030504040204" pitchFamily="34" charset="0"/>
              </a:rPr>
              <a:t>Graphical Representation</a:t>
            </a:r>
            <a:r>
              <a:rPr lang="en-US" sz="1600" dirty="0" smtClean="0">
                <a:solidFill>
                  <a:srgbClr val="080808"/>
                </a:solidFill>
                <a:latin typeface="Verdana" panose="020B0604030504040204" pitchFamily="34" charset="0"/>
                <a:ea typeface="Verdana" panose="020B0604030504040204" pitchFamily="34" charset="0"/>
              </a:rPr>
              <a:t>: </a:t>
            </a:r>
          </a:p>
          <a:p>
            <a:pPr marL="114300" lvl="0">
              <a:lnSpc>
                <a:spcPct val="115000"/>
              </a:lnSpc>
              <a:buSzPts val="1800"/>
            </a:pPr>
            <a:r>
              <a:rPr lang="en-US" sz="1600" dirty="0"/>
              <a:t>We will start with the Univariate analysis where the data will be analyzed only one variable. Where as Bivariate analysis ,the data will be compared with  two variables to study their relationships. Multivariate analysis is similar to  bivariate analysis but comparing more than two variables.                                            </a:t>
            </a:r>
            <a:r>
              <a:rPr lang="en-US" sz="1600" dirty="0" smtClean="0">
                <a:solidFill>
                  <a:srgbClr val="080808"/>
                </a:solidFill>
                <a:latin typeface="Verdana" panose="020B0604030504040204" pitchFamily="34" charset="0"/>
                <a:ea typeface="Verdana" panose="020B0604030504040204" pitchFamily="34" charset="0"/>
              </a:rPr>
              <a:t>. </a:t>
            </a:r>
          </a:p>
          <a:p>
            <a:endParaRPr lang="en-IN" sz="1600" dirty="0"/>
          </a:p>
        </p:txBody>
      </p:sp>
      <p:sp>
        <p:nvSpPr>
          <p:cNvPr id="3" name="TextBox 2"/>
          <p:cNvSpPr txBox="1"/>
          <p:nvPr/>
        </p:nvSpPr>
        <p:spPr>
          <a:xfrm>
            <a:off x="251520" y="220323"/>
            <a:ext cx="4172040" cy="523220"/>
          </a:xfrm>
          <a:prstGeom prst="rect">
            <a:avLst/>
          </a:prstGeom>
          <a:noFill/>
        </p:spPr>
        <p:txBody>
          <a:bodyPr wrap="none" rtlCol="0">
            <a:spAutoFit/>
          </a:bodyPr>
          <a:lstStyle/>
          <a:p>
            <a:r>
              <a:rPr lang="en-US" sz="2800" b="1" dirty="0" smtClean="0">
                <a:solidFill>
                  <a:srgbClr val="C00000"/>
                </a:solidFill>
                <a:latin typeface="Times New Roman" panose="02020603050405020304" pitchFamily="18" charset="0"/>
                <a:cs typeface="Times New Roman" panose="02020603050405020304" pitchFamily="18" charset="0"/>
              </a:rPr>
              <a:t>DATA ANALYSIS STEPS</a:t>
            </a:r>
            <a:endParaRPr lang="en-IN"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2903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pic>
        <p:nvPicPr>
          <p:cNvPr id="4098" name="Picture 2" descr="https://lh3.googleusercontent.com/mhjMBlo-qG2J-uYEidOXdx9KA5cy6gn5J6Jv0sEOYINi1ZJwwzOJASZJDBrDLpwiLybcBv6Z6d_lb5uJv55bleDBfrbjQf1Erz5_ab6UJn4S1jhpVcD99ZEhN9qKDjeiTiWMucs6B1q6WHRI0cy77Q=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03260"/>
            <a:ext cx="7779224" cy="521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0669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1042083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3" name="Rectangle 2"/>
          <p:cNvSpPr/>
          <p:nvPr/>
        </p:nvSpPr>
        <p:spPr>
          <a:xfrm>
            <a:off x="1187624" y="205885"/>
            <a:ext cx="5616624" cy="461665"/>
          </a:xfrm>
          <a:prstGeom prst="rect">
            <a:avLst/>
          </a:prstGeom>
        </p:spPr>
        <p:txBody>
          <a:bodyPr wrap="square">
            <a:spAutoFit/>
          </a:bodyPr>
          <a:lstStyle/>
          <a:p>
            <a:pPr lvl="0"/>
            <a:r>
              <a:rPr lang="en-IN" sz="2400" b="1" dirty="0">
                <a:solidFill>
                  <a:srgbClr val="FF0000"/>
                </a:solidFill>
                <a:latin typeface="Times New Roman" panose="02020603050405020304" pitchFamily="18" charset="0"/>
                <a:cs typeface="Times New Roman" panose="02020603050405020304" pitchFamily="18" charset="0"/>
              </a:rPr>
              <a:t>POINTS FOR DISCUSSION</a:t>
            </a:r>
          </a:p>
        </p:txBody>
      </p:sp>
      <p:sp>
        <p:nvSpPr>
          <p:cNvPr id="4" name="TextBox 3"/>
          <p:cNvSpPr txBox="1"/>
          <p:nvPr/>
        </p:nvSpPr>
        <p:spPr>
          <a:xfrm>
            <a:off x="179512" y="601536"/>
            <a:ext cx="8103356" cy="338554"/>
          </a:xfrm>
          <a:prstGeom prst="rect">
            <a:avLst/>
          </a:prstGeom>
          <a:noFill/>
        </p:spPr>
        <p:txBody>
          <a:bodyPr wrap="square" rtlCol="0">
            <a:spAutoFit/>
          </a:bodyPr>
          <a:lstStyle/>
          <a:p>
            <a:r>
              <a:rPr lang="en-US" sz="1600" dirty="0"/>
              <a:t>We have explored the following points while doing this analysis – The following steps are below:</a:t>
            </a:r>
            <a:endParaRPr lang="en-IN" sz="1600" dirty="0"/>
          </a:p>
        </p:txBody>
      </p:sp>
      <p:sp>
        <p:nvSpPr>
          <p:cNvPr id="5" name="TextBox 4"/>
          <p:cNvSpPr txBox="1"/>
          <p:nvPr/>
        </p:nvSpPr>
        <p:spPr>
          <a:xfrm>
            <a:off x="0" y="973254"/>
            <a:ext cx="9144000" cy="6401753"/>
          </a:xfrm>
          <a:prstGeom prst="rect">
            <a:avLst/>
          </a:prstGeom>
          <a:solidFill>
            <a:schemeClr val="bg1"/>
          </a:solidFill>
        </p:spPr>
        <p:txBody>
          <a:bodyPr wrap="square" rtlCol="0">
            <a:spAutoFit/>
          </a:bodyPr>
          <a:lstStyle/>
          <a:p>
            <a:pPr fontAlgn="base"/>
            <a:r>
              <a:rPr lang="en-US" sz="1400" b="1" dirty="0" smtClean="0">
                <a:latin typeface="Times New Roman" panose="02020603050405020304" pitchFamily="18" charset="0"/>
                <a:cs typeface="Times New Roman" panose="02020603050405020304" pitchFamily="18" charset="0"/>
              </a:rPr>
              <a:t>1)  What </a:t>
            </a:r>
            <a:r>
              <a:rPr lang="en-US" sz="1400" b="1" dirty="0">
                <a:latin typeface="Times New Roman" panose="02020603050405020304" pitchFamily="18" charset="0"/>
                <a:cs typeface="Times New Roman" panose="02020603050405020304" pitchFamily="18" charset="0"/>
              </a:rPr>
              <a:t>is the most preferred Hotel by the customers?</a:t>
            </a:r>
          </a:p>
          <a:p>
            <a:pPr fontAlgn="base"/>
            <a:r>
              <a:rPr lang="en-US" sz="1400" b="1" dirty="0" smtClean="0">
                <a:latin typeface="Times New Roman" panose="02020603050405020304" pitchFamily="18" charset="0"/>
                <a:cs typeface="Times New Roman" panose="02020603050405020304" pitchFamily="18" charset="0"/>
              </a:rPr>
              <a:t>2)  Which </a:t>
            </a:r>
            <a:r>
              <a:rPr lang="en-US" sz="1400" b="1" dirty="0">
                <a:latin typeface="Times New Roman" panose="02020603050405020304" pitchFamily="18" charset="0"/>
                <a:cs typeface="Times New Roman" panose="02020603050405020304" pitchFamily="18" charset="0"/>
              </a:rPr>
              <a:t>month has the most peak customer flow or the </a:t>
            </a:r>
            <a:r>
              <a:rPr lang="en-US" sz="1400" b="1" dirty="0" smtClean="0">
                <a:latin typeface="Times New Roman" panose="02020603050405020304" pitchFamily="18" charset="0"/>
                <a:cs typeface="Times New Roman" panose="02020603050405020304" pitchFamily="18" charset="0"/>
              </a:rPr>
              <a:t>bookings.</a:t>
            </a:r>
            <a:endParaRPr lang="en-US" sz="1400" b="1" dirty="0">
              <a:latin typeface="Times New Roman" panose="02020603050405020304" pitchFamily="18" charset="0"/>
              <a:cs typeface="Times New Roman" panose="02020603050405020304" pitchFamily="18" charset="0"/>
            </a:endParaRPr>
          </a:p>
          <a:p>
            <a:pPr fontAlgn="base"/>
            <a:r>
              <a:rPr lang="en-US" sz="1400" b="1" dirty="0" smtClean="0">
                <a:latin typeface="Times New Roman" panose="02020603050405020304" pitchFamily="18" charset="0"/>
                <a:cs typeface="Times New Roman" panose="02020603050405020304" pitchFamily="18" charset="0"/>
              </a:rPr>
              <a:t>3)  What </a:t>
            </a:r>
            <a:r>
              <a:rPr lang="en-US" sz="1400" b="1" dirty="0">
                <a:latin typeface="Times New Roman" panose="02020603050405020304" pitchFamily="18" charset="0"/>
                <a:cs typeface="Times New Roman" panose="02020603050405020304" pitchFamily="18" charset="0"/>
              </a:rPr>
              <a:t>is the most preferred meal by the customers in Hotel </a:t>
            </a:r>
            <a:r>
              <a:rPr lang="en-US" sz="1400" b="1" dirty="0" smtClean="0">
                <a:latin typeface="Times New Roman" panose="02020603050405020304" pitchFamily="18" charset="0"/>
                <a:cs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a:p>
            <a:r>
              <a:rPr lang="en-US" sz="1400" b="1" dirty="0" smtClean="0">
                <a:latin typeface="Times New Roman" panose="02020603050405020304" pitchFamily="18" charset="0"/>
                <a:cs typeface="Times New Roman" panose="02020603050405020304" pitchFamily="18" charset="0"/>
              </a:rPr>
              <a:t>4)  Which </a:t>
            </a:r>
            <a:r>
              <a:rPr lang="en-US" sz="1400" b="1" dirty="0">
                <a:latin typeface="Times New Roman" panose="02020603050405020304" pitchFamily="18" charset="0"/>
                <a:cs typeface="Times New Roman" panose="02020603050405020304" pitchFamily="18" charset="0"/>
              </a:rPr>
              <a:t>country has the highest number of hotel bookings?</a:t>
            </a:r>
            <a:endParaRPr lang="en-IN" sz="1400" b="1" dirty="0">
              <a:latin typeface="Times New Roman" panose="02020603050405020304" pitchFamily="18" charset="0"/>
              <a:cs typeface="Times New Roman" panose="02020603050405020304" pitchFamily="18" charset="0"/>
            </a:endParaRPr>
          </a:p>
          <a:p>
            <a:r>
              <a:rPr lang="en-US" sz="1400" b="1" dirty="0" smtClean="0">
                <a:latin typeface="Times New Roman" panose="02020603050405020304" pitchFamily="18" charset="0"/>
                <a:cs typeface="Times New Roman" panose="02020603050405020304" pitchFamily="18" charset="0"/>
              </a:rPr>
              <a:t>5)  Which </a:t>
            </a:r>
            <a:r>
              <a:rPr lang="en-US" sz="1400" b="1" dirty="0">
                <a:latin typeface="Times New Roman" panose="02020603050405020304" pitchFamily="18" charset="0"/>
                <a:cs typeface="Times New Roman" panose="02020603050405020304" pitchFamily="18" charset="0"/>
              </a:rPr>
              <a:t>market segment has the highest volume of hotel bookings?</a:t>
            </a:r>
            <a:endParaRPr lang="en-IN" sz="1400" b="1" dirty="0">
              <a:latin typeface="Times New Roman" panose="02020603050405020304" pitchFamily="18" charset="0"/>
              <a:cs typeface="Times New Roman" panose="02020603050405020304" pitchFamily="18" charset="0"/>
            </a:endParaRPr>
          </a:p>
          <a:p>
            <a:r>
              <a:rPr lang="en-US" sz="1400" b="1" dirty="0" smtClean="0">
                <a:latin typeface="Times New Roman" panose="02020603050405020304" pitchFamily="18" charset="0"/>
                <a:cs typeface="Times New Roman" panose="02020603050405020304" pitchFamily="18" charset="0"/>
              </a:rPr>
              <a:t>6)  What </a:t>
            </a:r>
            <a:r>
              <a:rPr lang="en-US" sz="1400" b="1" dirty="0">
                <a:latin typeface="Times New Roman" panose="02020603050405020304" pitchFamily="18" charset="0"/>
                <a:cs typeface="Times New Roman" panose="02020603050405020304" pitchFamily="18" charset="0"/>
              </a:rPr>
              <a:t>are the main distribution channels for hotel bookings?</a:t>
            </a:r>
            <a:endParaRPr lang="en-IN" sz="1400" b="1" dirty="0">
              <a:latin typeface="Times New Roman" panose="02020603050405020304" pitchFamily="18" charset="0"/>
              <a:cs typeface="Times New Roman" panose="02020603050405020304" pitchFamily="18" charset="0"/>
            </a:endParaRPr>
          </a:p>
          <a:p>
            <a:r>
              <a:rPr lang="en-US" sz="1400" b="1" dirty="0" smtClean="0">
                <a:latin typeface="Times New Roman" panose="02020603050405020304" pitchFamily="18" charset="0"/>
                <a:cs typeface="Times New Roman" panose="02020603050405020304" pitchFamily="18" charset="0"/>
              </a:rPr>
              <a:t>7)  </a:t>
            </a:r>
            <a:r>
              <a:rPr lang="en-US" sz="1400" b="1" dirty="0">
                <a:latin typeface="Times New Roman" panose="02020603050405020304" pitchFamily="18" charset="0"/>
                <a:cs typeface="Times New Roman" panose="02020603050405020304" pitchFamily="18" charset="0"/>
              </a:rPr>
              <a:t>What are the different types of rooms that are typically assigned to customers, and which room type is most preferred by customers?</a:t>
            </a:r>
            <a:endParaRPr lang="en-IN" sz="1400" b="1" dirty="0">
              <a:latin typeface="Times New Roman" panose="02020603050405020304" pitchFamily="18" charset="0"/>
              <a:cs typeface="Times New Roman" panose="02020603050405020304" pitchFamily="18" charset="0"/>
            </a:endParaRPr>
          </a:p>
          <a:p>
            <a:r>
              <a:rPr lang="en-US" sz="1400" b="1" dirty="0" smtClean="0">
                <a:latin typeface="Times New Roman" panose="02020603050405020304" pitchFamily="18" charset="0"/>
                <a:cs typeface="Times New Roman" panose="02020603050405020304" pitchFamily="18" charset="0"/>
              </a:rPr>
              <a:t>8)  Which </a:t>
            </a:r>
            <a:r>
              <a:rPr lang="en-US" sz="1400" b="1" dirty="0">
                <a:latin typeface="Times New Roman" panose="02020603050405020304" pitchFamily="18" charset="0"/>
                <a:cs typeface="Times New Roman" panose="02020603050405020304" pitchFamily="18" charset="0"/>
              </a:rPr>
              <a:t>deposit type contribute more to the business?</a:t>
            </a:r>
            <a:endParaRPr lang="en-IN" sz="1400" b="1" dirty="0">
              <a:latin typeface="Times New Roman" panose="02020603050405020304" pitchFamily="18" charset="0"/>
              <a:cs typeface="Times New Roman" panose="02020603050405020304" pitchFamily="18" charset="0"/>
            </a:endParaRPr>
          </a:p>
          <a:p>
            <a:r>
              <a:rPr lang="en-US" sz="1400" b="1" dirty="0" smtClean="0">
                <a:latin typeface="Times New Roman" panose="02020603050405020304" pitchFamily="18" charset="0"/>
                <a:cs typeface="Times New Roman" panose="02020603050405020304" pitchFamily="18" charset="0"/>
              </a:rPr>
              <a:t>9)  Which </a:t>
            </a:r>
            <a:r>
              <a:rPr lang="en-US" sz="1400" b="1" dirty="0">
                <a:latin typeface="Times New Roman" panose="02020603050405020304" pitchFamily="18" charset="0"/>
                <a:cs typeface="Times New Roman" panose="02020603050405020304" pitchFamily="18" charset="0"/>
              </a:rPr>
              <a:t>type of customer has the highest value in terms of hotel bookings?</a:t>
            </a:r>
            <a:endParaRPr lang="en-IN" sz="1400" b="1" dirty="0">
              <a:latin typeface="Times New Roman" panose="02020603050405020304" pitchFamily="18" charset="0"/>
              <a:cs typeface="Times New Roman" panose="02020603050405020304" pitchFamily="18" charset="0"/>
            </a:endParaRPr>
          </a:p>
          <a:p>
            <a:pPr fontAlgn="base"/>
            <a:r>
              <a:rPr lang="en-US" sz="1400" b="1" dirty="0" smtClean="0">
                <a:latin typeface="Times New Roman" panose="02020603050405020304" pitchFamily="18" charset="0"/>
                <a:cs typeface="Times New Roman" panose="02020603050405020304" pitchFamily="18" charset="0"/>
              </a:rPr>
              <a:t>10)  What is the highest  count in the reservation status? </a:t>
            </a:r>
            <a:endParaRPr lang="en-US" sz="1400" b="1" dirty="0">
              <a:latin typeface="Times New Roman" panose="02020603050405020304" pitchFamily="18" charset="0"/>
              <a:cs typeface="Times New Roman" panose="02020603050405020304" pitchFamily="18" charset="0"/>
            </a:endParaRPr>
          </a:p>
          <a:p>
            <a:pPr fontAlgn="base"/>
            <a:r>
              <a:rPr lang="en-US" sz="1400" b="1" dirty="0" smtClean="0">
                <a:latin typeface="Times New Roman" panose="02020603050405020304" pitchFamily="18" charset="0"/>
                <a:cs typeface="Times New Roman" panose="02020603050405020304" pitchFamily="18" charset="0"/>
              </a:rPr>
              <a:t>11)  What </a:t>
            </a:r>
            <a:r>
              <a:rPr lang="en-US" sz="1400" b="1" dirty="0">
                <a:latin typeface="Times New Roman" panose="02020603050405020304" pitchFamily="18" charset="0"/>
                <a:cs typeface="Times New Roman" panose="02020603050405020304" pitchFamily="18" charset="0"/>
              </a:rPr>
              <a:t>is the reservation status date for hotel bookings</a:t>
            </a:r>
            <a:r>
              <a:rPr lang="en-US" sz="1400" dirty="0" smtClean="0"/>
              <a:t>?</a:t>
            </a:r>
            <a:endParaRPr lang="en-US" sz="1400" b="1" dirty="0" smtClean="0">
              <a:latin typeface="Times New Roman" panose="02020603050405020304" pitchFamily="18" charset="0"/>
              <a:cs typeface="Times New Roman" panose="02020603050405020304" pitchFamily="18" charset="0"/>
            </a:endParaRPr>
          </a:p>
          <a:p>
            <a:pPr fontAlgn="base"/>
            <a:r>
              <a:rPr lang="en-US" sz="1400" b="1" dirty="0" smtClean="0">
                <a:latin typeface="Times New Roman" panose="02020603050405020304" pitchFamily="18" charset="0"/>
                <a:cs typeface="Times New Roman" panose="02020603050405020304" pitchFamily="18" charset="0"/>
              </a:rPr>
              <a:t>12)  </a:t>
            </a:r>
            <a:r>
              <a:rPr lang="en-US" sz="1400" b="1" dirty="0">
                <a:latin typeface="Times New Roman" panose="02020603050405020304" pitchFamily="18" charset="0"/>
                <a:cs typeface="Times New Roman" panose="02020603050405020304" pitchFamily="18" charset="0"/>
              </a:rPr>
              <a:t>How many reservations are is canceled and not canceled</a:t>
            </a:r>
            <a:r>
              <a:rPr lang="en-US" sz="1400" b="1" dirty="0" smtClean="0">
                <a:latin typeface="Times New Roman" panose="02020603050405020304" pitchFamily="18" charset="0"/>
                <a:cs typeface="Times New Roman" panose="02020603050405020304" pitchFamily="18" charset="0"/>
              </a:rPr>
              <a:t>?</a:t>
            </a:r>
          </a:p>
          <a:p>
            <a:pPr fontAlgn="base"/>
            <a:r>
              <a:rPr lang="en-US" sz="1400" b="1" dirty="0" smtClean="0">
                <a:latin typeface="Times New Roman" panose="02020603050405020304" pitchFamily="18" charset="0"/>
                <a:cs typeface="Times New Roman" panose="02020603050405020304" pitchFamily="18" charset="0"/>
              </a:rPr>
              <a:t>13) Among three years which year has the peak customer flow?</a:t>
            </a:r>
          </a:p>
          <a:p>
            <a:pPr fontAlgn="base"/>
            <a:r>
              <a:rPr lang="en-US" sz="1400" b="1" dirty="0" smtClean="0">
                <a:latin typeface="Times New Roman" panose="02020603050405020304" pitchFamily="18" charset="0"/>
                <a:cs typeface="Times New Roman" panose="02020603050405020304" pitchFamily="18" charset="0"/>
              </a:rPr>
              <a:t>14)  Are </a:t>
            </a:r>
            <a:r>
              <a:rPr lang="en-US" sz="1400" b="1" dirty="0">
                <a:latin typeface="Times New Roman" panose="02020603050405020304" pitchFamily="18" charset="0"/>
                <a:cs typeface="Times New Roman" panose="02020603050405020304" pitchFamily="18" charset="0"/>
              </a:rPr>
              <a:t>there any outliers  present in the </a:t>
            </a:r>
            <a:r>
              <a:rPr lang="en-IN" sz="1400" b="1" dirty="0" err="1">
                <a:latin typeface="Times New Roman" panose="02020603050405020304" pitchFamily="18" charset="0"/>
                <a:cs typeface="Times New Roman" panose="02020603050405020304" pitchFamily="18" charset="0"/>
              </a:rPr>
              <a:t>stays_in_weekend_nights</a:t>
            </a:r>
            <a:r>
              <a:rPr lang="en-IN" sz="1400" dirty="0">
                <a:latin typeface="Times New Roman" panose="02020603050405020304" pitchFamily="18" charset="0"/>
                <a:cs typeface="Times New Roman" panose="02020603050405020304" pitchFamily="18" charset="0"/>
              </a:rPr>
              <a:t>?</a:t>
            </a:r>
            <a:endParaRPr lang="en-US" sz="1400" b="1" dirty="0" smtClean="0">
              <a:latin typeface="Times New Roman" panose="02020603050405020304" pitchFamily="18" charset="0"/>
              <a:cs typeface="Times New Roman" panose="02020603050405020304" pitchFamily="18" charset="0"/>
            </a:endParaRPr>
          </a:p>
          <a:p>
            <a:pPr fontAlgn="base"/>
            <a:r>
              <a:rPr lang="en-US" sz="1400" b="1" dirty="0" smtClean="0">
                <a:latin typeface="Times New Roman" panose="02020603050405020304" pitchFamily="18" charset="0"/>
                <a:cs typeface="Times New Roman" panose="02020603050405020304" pitchFamily="18" charset="0"/>
              </a:rPr>
              <a:t>15) </a:t>
            </a:r>
            <a:r>
              <a:rPr lang="en-US" sz="1400" b="1" dirty="0">
                <a:latin typeface="Times New Roman" panose="02020603050405020304" pitchFamily="18" charset="0"/>
                <a:cs typeface="Times New Roman" panose="02020603050405020304" pitchFamily="18" charset="0"/>
              </a:rPr>
              <a:t>Among three years which month has the peak customer flow</a:t>
            </a:r>
            <a:r>
              <a:rPr lang="en-US" sz="1400" b="1" dirty="0" smtClean="0">
                <a:latin typeface="Times New Roman" panose="02020603050405020304" pitchFamily="18" charset="0"/>
                <a:cs typeface="Times New Roman" panose="02020603050405020304" pitchFamily="18" charset="0"/>
              </a:rPr>
              <a:t>?</a:t>
            </a:r>
          </a:p>
          <a:p>
            <a:pPr fontAlgn="base"/>
            <a:r>
              <a:rPr lang="en-US" sz="1400" b="1" dirty="0" smtClean="0">
                <a:latin typeface="Times New Roman" panose="02020603050405020304" pitchFamily="18" charset="0"/>
                <a:cs typeface="Times New Roman" panose="02020603050405020304" pitchFamily="18" charset="0"/>
              </a:rPr>
              <a:t>16) </a:t>
            </a:r>
            <a:r>
              <a:rPr lang="en-US" sz="1400" b="1" dirty="0">
                <a:latin typeface="Times New Roman" panose="02020603050405020304" pitchFamily="18" charset="0"/>
                <a:cs typeface="Times New Roman" panose="02020603050405020304" pitchFamily="18" charset="0"/>
              </a:rPr>
              <a:t>How many customers are arriving with babies in their hotel bookings</a:t>
            </a:r>
            <a:r>
              <a:rPr lang="en-US" sz="1400" b="1" dirty="0" smtClean="0">
                <a:latin typeface="Times New Roman" panose="02020603050405020304" pitchFamily="18" charset="0"/>
                <a:cs typeface="Times New Roman" panose="02020603050405020304" pitchFamily="18" charset="0"/>
              </a:rPr>
              <a:t>?</a:t>
            </a:r>
          </a:p>
          <a:p>
            <a:pPr fontAlgn="base"/>
            <a:r>
              <a:rPr lang="en-US" sz="1400" b="1" dirty="0" smtClean="0">
                <a:latin typeface="Times New Roman" panose="02020603050405020304" pitchFamily="18" charset="0"/>
                <a:cs typeface="Times New Roman" panose="02020603050405020304" pitchFamily="18" charset="0"/>
              </a:rPr>
              <a:t>17) </a:t>
            </a:r>
            <a:r>
              <a:rPr lang="en-US" sz="1400" b="1" dirty="0">
                <a:latin typeface="Times New Roman" panose="02020603050405020304" pitchFamily="18" charset="0"/>
                <a:cs typeface="Times New Roman" panose="02020603050405020304" pitchFamily="18" charset="0"/>
              </a:rPr>
              <a:t>How many customers are arriving as adults in the hotel bookings</a:t>
            </a:r>
            <a:r>
              <a:rPr lang="en-US" sz="1400" b="1" dirty="0" smtClean="0">
                <a:latin typeface="Times New Roman" panose="02020603050405020304" pitchFamily="18" charset="0"/>
                <a:cs typeface="Times New Roman" panose="02020603050405020304" pitchFamily="18" charset="0"/>
              </a:rPr>
              <a:t>?</a:t>
            </a:r>
          </a:p>
          <a:p>
            <a:pPr fontAlgn="base"/>
            <a:r>
              <a:rPr lang="en-US" sz="1400" b="1" dirty="0" smtClean="0">
                <a:latin typeface="Times New Roman" panose="02020603050405020304" pitchFamily="18" charset="0"/>
                <a:cs typeface="Times New Roman" panose="02020603050405020304" pitchFamily="18" charset="0"/>
              </a:rPr>
              <a:t>18) </a:t>
            </a:r>
            <a:r>
              <a:rPr lang="en-US" sz="1400" b="1" dirty="0">
                <a:latin typeface="Times New Roman" panose="02020603050405020304" pitchFamily="18" charset="0"/>
                <a:cs typeface="Times New Roman" panose="02020603050405020304" pitchFamily="18" charset="0"/>
              </a:rPr>
              <a:t>Is there any potential for business in ‘excess car parking space’ </a:t>
            </a:r>
            <a:r>
              <a:rPr lang="en-US" sz="1400" b="1" dirty="0" smtClean="0">
                <a:latin typeface="Times New Roman" panose="02020603050405020304" pitchFamily="18" charset="0"/>
                <a:cs typeface="Times New Roman" panose="02020603050405020304" pitchFamily="18" charset="0"/>
              </a:rPr>
              <a:t>?</a:t>
            </a:r>
          </a:p>
          <a:p>
            <a:pPr fontAlgn="base"/>
            <a:r>
              <a:rPr lang="en-US" sz="1400" b="1" dirty="0" smtClean="0">
                <a:latin typeface="Times New Roman" panose="02020603050405020304" pitchFamily="18" charset="0"/>
                <a:cs typeface="Times New Roman" panose="02020603050405020304" pitchFamily="18" charset="0"/>
              </a:rPr>
              <a:t>19) </a:t>
            </a:r>
            <a:r>
              <a:rPr lang="en-US" sz="1400" b="1" dirty="0">
                <a:latin typeface="Times New Roman" panose="02020603050405020304" pitchFamily="18" charset="0"/>
                <a:cs typeface="Times New Roman" panose="02020603050405020304" pitchFamily="18" charset="0"/>
              </a:rPr>
              <a:t>Which year contributes the year wise city and resort hotel</a:t>
            </a:r>
            <a:r>
              <a:rPr lang="en-US" sz="1400" b="1" dirty="0" smtClean="0">
                <a:latin typeface="Times New Roman" panose="02020603050405020304" pitchFamily="18" charset="0"/>
                <a:cs typeface="Times New Roman" panose="02020603050405020304" pitchFamily="18" charset="0"/>
              </a:rPr>
              <a:t>?</a:t>
            </a:r>
          </a:p>
          <a:p>
            <a:pPr fontAlgn="base"/>
            <a:r>
              <a:rPr lang="en-US" sz="1400" b="1" dirty="0" smtClean="0">
                <a:latin typeface="Times New Roman" panose="02020603050405020304" pitchFamily="18" charset="0"/>
                <a:cs typeface="Times New Roman" panose="02020603050405020304" pitchFamily="18" charset="0"/>
              </a:rPr>
              <a:t>20) </a:t>
            </a:r>
            <a:r>
              <a:rPr lang="en-US" sz="1400" b="1" dirty="0">
                <a:latin typeface="Times New Roman" panose="02020603050405020304" pitchFamily="18" charset="0"/>
                <a:cs typeface="Times New Roman" panose="02020603050405020304" pitchFamily="18" charset="0"/>
              </a:rPr>
              <a:t>From which hotel has more number of cancelations and not cancelations?</a:t>
            </a:r>
          </a:p>
          <a:p>
            <a:pPr fontAlgn="base"/>
            <a:r>
              <a:rPr lang="en-US" sz="1400" b="1" dirty="0" smtClean="0">
                <a:latin typeface="Times New Roman" panose="02020603050405020304" pitchFamily="18" charset="0"/>
                <a:cs typeface="Times New Roman" panose="02020603050405020304" pitchFamily="18" charset="0"/>
              </a:rPr>
              <a:t>21) </a:t>
            </a:r>
            <a:r>
              <a:rPr lang="en-US" sz="1400" b="1" dirty="0">
                <a:latin typeface="Times New Roman" panose="02020603050405020304" pitchFamily="18" charset="0"/>
                <a:cs typeface="Times New Roman" panose="02020603050405020304" pitchFamily="18" charset="0"/>
              </a:rPr>
              <a:t>Are there any outliers present in the lead time, indicating instances where there is a significant delay between the booking date and the arrival date?</a:t>
            </a:r>
            <a:endParaRPr lang="en-IN" sz="1400" b="1" dirty="0">
              <a:latin typeface="Times New Roman" panose="02020603050405020304" pitchFamily="18" charset="0"/>
              <a:cs typeface="Times New Roman" panose="02020603050405020304" pitchFamily="18" charset="0"/>
            </a:endParaRPr>
          </a:p>
          <a:p>
            <a:pPr fontAlgn="base"/>
            <a:r>
              <a:rPr lang="en-US" sz="1400" b="1" dirty="0" smtClean="0">
                <a:latin typeface="Times New Roman" panose="02020603050405020304" pitchFamily="18" charset="0"/>
                <a:cs typeface="Times New Roman" panose="02020603050405020304" pitchFamily="18" charset="0"/>
              </a:rPr>
              <a:t>22) </a:t>
            </a:r>
            <a:r>
              <a:rPr lang="en-US" sz="1400" b="1" dirty="0">
                <a:latin typeface="Times New Roman" panose="02020603050405020304" pitchFamily="18" charset="0"/>
                <a:cs typeface="Times New Roman" panose="02020603050405020304" pitchFamily="18" charset="0"/>
              </a:rPr>
              <a:t>Which month has more number of Bookings?</a:t>
            </a:r>
          </a:p>
          <a:p>
            <a:pPr fontAlgn="base"/>
            <a:r>
              <a:rPr lang="en-US" sz="1400" b="1" dirty="0" smtClean="0">
                <a:latin typeface="Times New Roman" panose="02020603050405020304" pitchFamily="18" charset="0"/>
                <a:cs typeface="Times New Roman" panose="02020603050405020304" pitchFamily="18" charset="0"/>
              </a:rPr>
              <a:t>23) </a:t>
            </a:r>
            <a:r>
              <a:rPr lang="en-US" sz="1400" b="1" dirty="0">
                <a:latin typeface="Times New Roman" panose="02020603050405020304" pitchFamily="18" charset="0"/>
                <a:cs typeface="Times New Roman" panose="02020603050405020304" pitchFamily="18" charset="0"/>
              </a:rPr>
              <a:t>What is the Average daily rate in city and resort hotel?</a:t>
            </a:r>
          </a:p>
          <a:p>
            <a:pPr fontAlgn="base"/>
            <a:r>
              <a:rPr lang="en-US" sz="1400" b="1" dirty="0" smtClean="0">
                <a:latin typeface="Times New Roman" panose="02020603050405020304" pitchFamily="18" charset="0"/>
                <a:cs typeface="Times New Roman" panose="02020603050405020304" pitchFamily="18" charset="0"/>
              </a:rPr>
              <a:t>24) </a:t>
            </a:r>
            <a:r>
              <a:rPr lang="en-US" sz="1400" b="1" dirty="0">
                <a:latin typeface="Times New Roman" panose="02020603050405020304" pitchFamily="18" charset="0"/>
                <a:cs typeface="Times New Roman" panose="02020603050405020304" pitchFamily="18" charset="0"/>
              </a:rPr>
              <a:t>Which country has the highest preference for a specific type of meal?</a:t>
            </a:r>
            <a:endParaRPr lang="en-IN" sz="1400" b="1" dirty="0">
              <a:latin typeface="Times New Roman" panose="02020603050405020304" pitchFamily="18" charset="0"/>
              <a:cs typeface="Times New Roman" panose="02020603050405020304" pitchFamily="18" charset="0"/>
            </a:endParaRPr>
          </a:p>
          <a:p>
            <a:pPr fontAlgn="base"/>
            <a:r>
              <a:rPr lang="en-US" sz="1400" b="1" dirty="0" smtClean="0">
                <a:latin typeface="Times New Roman" panose="02020603050405020304" pitchFamily="18" charset="0"/>
                <a:cs typeface="Times New Roman" panose="02020603050405020304" pitchFamily="18" charset="0"/>
              </a:rPr>
              <a:t>25) </a:t>
            </a:r>
            <a:r>
              <a:rPr lang="en-US" sz="1400" b="1" dirty="0">
                <a:latin typeface="Times New Roman" panose="02020603050405020304" pitchFamily="18" charset="0"/>
                <a:cs typeface="Times New Roman" panose="02020603050405020304" pitchFamily="18" charset="0"/>
              </a:rPr>
              <a:t>What conclusions can be drawn from the analysis regarding the relationship between the variables 'Market Segment,' 'Lead time,' and 'Hotel'?</a:t>
            </a:r>
            <a:endParaRPr lang="en-IN" sz="1400" b="1" dirty="0">
              <a:latin typeface="Times New Roman" panose="02020603050405020304" pitchFamily="18" charset="0"/>
              <a:cs typeface="Times New Roman" panose="02020603050405020304" pitchFamily="18" charset="0"/>
            </a:endParaRPr>
          </a:p>
          <a:p>
            <a:pPr fontAlgn="base"/>
            <a:endParaRPr lang="en-IN" dirty="0"/>
          </a:p>
        </p:txBody>
      </p:sp>
    </p:spTree>
    <p:extLst>
      <p:ext uri="{BB962C8B-B14F-4D97-AF65-F5344CB8AC3E}">
        <p14:creationId xmlns:p14="http://schemas.microsoft.com/office/powerpoint/2010/main" val="1599642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2" name="TextBox 1"/>
          <p:cNvSpPr txBox="1"/>
          <p:nvPr/>
        </p:nvSpPr>
        <p:spPr>
          <a:xfrm>
            <a:off x="198240" y="53363"/>
            <a:ext cx="3744416" cy="400110"/>
          </a:xfrm>
          <a:prstGeom prst="rect">
            <a:avLst/>
          </a:prstGeom>
          <a:noFill/>
        </p:spPr>
        <p:txBody>
          <a:bodyPr wrap="square" rtlCol="0">
            <a:spAutoFit/>
          </a:bodyPr>
          <a:lstStyle/>
          <a:p>
            <a:r>
              <a:rPr lang="en-US" sz="2000" b="1" dirty="0" smtClean="0">
                <a:solidFill>
                  <a:srgbClr val="C00000"/>
                </a:solidFill>
                <a:latin typeface="Century Gothic" panose="020B0502020202020204" pitchFamily="34" charset="0"/>
              </a:rPr>
              <a:t>Attributes of each variable:</a:t>
            </a:r>
            <a:endParaRPr lang="en-IN" sz="2000" b="1" dirty="0"/>
          </a:p>
        </p:txBody>
      </p:sp>
      <p:sp>
        <p:nvSpPr>
          <p:cNvPr id="3" name="TextBox 2"/>
          <p:cNvSpPr txBox="1"/>
          <p:nvPr/>
        </p:nvSpPr>
        <p:spPr>
          <a:xfrm>
            <a:off x="0" y="453473"/>
            <a:ext cx="9324528" cy="6524863"/>
          </a:xfrm>
          <a:prstGeom prst="rect">
            <a:avLst/>
          </a:prstGeom>
          <a:noFill/>
        </p:spPr>
        <p:txBody>
          <a:bodyPr wrap="square" rtlCol="0">
            <a:spAutoFit/>
          </a:bodyPr>
          <a:lstStyle/>
          <a:p>
            <a:r>
              <a:rPr lang="en-US" sz="1600" b="1" dirty="0" smtClean="0"/>
              <a:t>hotel</a:t>
            </a:r>
            <a:r>
              <a:rPr lang="en-US" sz="1600" dirty="0"/>
              <a:t> - H1 = Resort Hotel H2 = city Hotel</a:t>
            </a:r>
          </a:p>
          <a:p>
            <a:r>
              <a:rPr lang="en-US" sz="1600" b="1" dirty="0"/>
              <a:t>is_Cancelled</a:t>
            </a:r>
            <a:r>
              <a:rPr lang="en-US" sz="1600" dirty="0"/>
              <a:t> - If the boking was Cancelled (1) or Not (0)</a:t>
            </a:r>
          </a:p>
          <a:p>
            <a:r>
              <a:rPr lang="en-US" sz="1600" b="1" dirty="0"/>
              <a:t>lead_time</a:t>
            </a:r>
            <a:r>
              <a:rPr lang="en-US" sz="1600" dirty="0"/>
              <a:t> - Number of days that elaped between the entering date of the booking into the PMS and the arrival date</a:t>
            </a:r>
          </a:p>
          <a:p>
            <a:r>
              <a:rPr lang="en-US" sz="1600" b="1" dirty="0"/>
              <a:t>arrival_date_year</a:t>
            </a:r>
            <a:r>
              <a:rPr lang="en-US" sz="1600" dirty="0"/>
              <a:t> - Year of arrival date</a:t>
            </a:r>
          </a:p>
          <a:p>
            <a:r>
              <a:rPr lang="en-US" sz="1600" b="1" dirty="0"/>
              <a:t>arrival_date_month</a:t>
            </a:r>
            <a:r>
              <a:rPr lang="en-US" sz="1600" dirty="0"/>
              <a:t> - Month of arrival date</a:t>
            </a:r>
          </a:p>
          <a:p>
            <a:r>
              <a:rPr lang="en-US" sz="1600" b="1" dirty="0"/>
              <a:t>stays_in_weekend_nights</a:t>
            </a:r>
            <a:r>
              <a:rPr lang="en-US" sz="1600" dirty="0"/>
              <a:t> - Number f weekend night (Saturday or Sunday) the guest stayed or booked to stay at the hotel</a:t>
            </a:r>
          </a:p>
          <a:p>
            <a:r>
              <a:rPr lang="en-US" sz="1600" b="1" dirty="0"/>
              <a:t>adults</a:t>
            </a:r>
            <a:r>
              <a:rPr lang="en-US" sz="1600" dirty="0"/>
              <a:t> - Number of adults</a:t>
            </a:r>
          </a:p>
          <a:p>
            <a:r>
              <a:rPr lang="en-US" sz="1600" b="1" dirty="0"/>
              <a:t>children</a:t>
            </a:r>
            <a:r>
              <a:rPr lang="en-US" sz="1600" dirty="0"/>
              <a:t> - Number of children</a:t>
            </a:r>
          </a:p>
          <a:p>
            <a:r>
              <a:rPr lang="en-US" sz="1600" b="1" dirty="0"/>
              <a:t>babies</a:t>
            </a:r>
            <a:r>
              <a:rPr lang="en-US" sz="1600" dirty="0"/>
              <a:t> - Number of babies</a:t>
            </a:r>
          </a:p>
          <a:p>
            <a:r>
              <a:rPr lang="en-US" sz="1600" b="1" dirty="0"/>
              <a:t>meal</a:t>
            </a:r>
            <a:r>
              <a:rPr lang="en-US" sz="1600" dirty="0"/>
              <a:t> - Kind of meal opted for</a:t>
            </a:r>
          </a:p>
          <a:p>
            <a:r>
              <a:rPr lang="en-US" sz="1600" b="1" dirty="0"/>
              <a:t>country</a:t>
            </a:r>
            <a:r>
              <a:rPr lang="en-US" sz="1600" dirty="0"/>
              <a:t> - Country code</a:t>
            </a:r>
          </a:p>
          <a:p>
            <a:r>
              <a:rPr lang="en-US" sz="1600" b="1" dirty="0"/>
              <a:t>market_segment</a:t>
            </a:r>
            <a:r>
              <a:rPr lang="en-US" sz="1600" dirty="0"/>
              <a:t> - Which segment the customer belongs to</a:t>
            </a:r>
          </a:p>
          <a:p>
            <a:r>
              <a:rPr lang="en-US" sz="1600" b="1" dirty="0"/>
              <a:t>distribution_channel</a:t>
            </a:r>
            <a:r>
              <a:rPr lang="en-US" sz="1600" dirty="0"/>
              <a:t> - How the customer accessed the stay corporate booking / direct / TA.TO</a:t>
            </a:r>
          </a:p>
          <a:p>
            <a:r>
              <a:rPr lang="en-US" sz="1600" b="1" dirty="0"/>
              <a:t>is_repeated_guest</a:t>
            </a:r>
            <a:r>
              <a:rPr lang="en-US" sz="1600" dirty="0"/>
              <a:t> - Guest coming for first time or not</a:t>
            </a:r>
          </a:p>
          <a:p>
            <a:r>
              <a:rPr lang="en-US" sz="1600" b="1" dirty="0"/>
              <a:t>previous_cancellation</a:t>
            </a:r>
            <a:r>
              <a:rPr lang="en-US" sz="1600" dirty="0"/>
              <a:t> - was there a cancellation before</a:t>
            </a:r>
          </a:p>
          <a:p>
            <a:r>
              <a:rPr lang="en-US" sz="1600" b="1" dirty="0"/>
              <a:t>previous_bookings</a:t>
            </a:r>
            <a:r>
              <a:rPr lang="en-US" sz="1600" dirty="0"/>
              <a:t> - count of precious bookings</a:t>
            </a:r>
          </a:p>
          <a:p>
            <a:r>
              <a:rPr lang="en-US" sz="1600" b="1" dirty="0"/>
              <a:t>reserved_room_type</a:t>
            </a:r>
            <a:r>
              <a:rPr lang="en-US" sz="1600" dirty="0"/>
              <a:t> - Type of room reserved</a:t>
            </a:r>
          </a:p>
          <a:p>
            <a:r>
              <a:rPr lang="en-US" sz="1600" dirty="0"/>
              <a:t>Room type A = A room assigned for adults.</a:t>
            </a:r>
          </a:p>
          <a:p>
            <a:r>
              <a:rPr lang="en-US" sz="1600" dirty="0"/>
              <a:t>Room type D = A Room with two double beds.</a:t>
            </a:r>
          </a:p>
          <a:p>
            <a:r>
              <a:rPr lang="en-US" sz="1600" dirty="0"/>
              <a:t>Room type E = Executive Room: a hotel room more orientated towards business (executive) guests. Usually with a desk or space for guests to get some work done.</a:t>
            </a:r>
          </a:p>
          <a:p>
            <a:r>
              <a:rPr lang="en-US" sz="1600" dirty="0"/>
              <a:t>Room type F = A room assigned to four people.</a:t>
            </a:r>
          </a:p>
          <a:p>
            <a:r>
              <a:rPr lang="en-US" sz="1600" dirty="0"/>
              <a:t>Room type G = GOOD ROOM.</a:t>
            </a:r>
          </a:p>
          <a:p>
            <a:endParaRPr lang="en-IN" dirty="0"/>
          </a:p>
        </p:txBody>
      </p:sp>
    </p:spTree>
    <p:extLst>
      <p:ext uri="{BB962C8B-B14F-4D97-AF65-F5344CB8AC3E}">
        <p14:creationId xmlns:p14="http://schemas.microsoft.com/office/powerpoint/2010/main" val="21743630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2" name="TextBox 1"/>
          <p:cNvSpPr txBox="1"/>
          <p:nvPr/>
        </p:nvSpPr>
        <p:spPr>
          <a:xfrm>
            <a:off x="323528" y="684796"/>
            <a:ext cx="8136904" cy="4062651"/>
          </a:xfrm>
          <a:prstGeom prst="rect">
            <a:avLst/>
          </a:prstGeom>
          <a:noFill/>
        </p:spPr>
        <p:txBody>
          <a:bodyPr wrap="square" rtlCol="0">
            <a:spAutoFit/>
          </a:bodyPr>
          <a:lstStyle/>
          <a:p>
            <a:r>
              <a:rPr lang="en-US" sz="1600" dirty="0" smtClean="0"/>
              <a:t>Room type C = Connecting rooms</a:t>
            </a:r>
          </a:p>
          <a:p>
            <a:r>
              <a:rPr lang="en-US" sz="1600" dirty="0" smtClean="0"/>
              <a:t>Room type B = Bunk Room: has beds in bunk–style</a:t>
            </a:r>
          </a:p>
          <a:p>
            <a:r>
              <a:rPr lang="en-US" sz="1600" dirty="0" smtClean="0"/>
              <a:t>Room type H = A room that can accommodate two persons with two twin beds joined together by a common headboard.</a:t>
            </a:r>
          </a:p>
          <a:p>
            <a:r>
              <a:rPr lang="en-US" sz="1600" dirty="0" smtClean="0"/>
              <a:t>Room type L = Luxury rooms.</a:t>
            </a:r>
          </a:p>
          <a:p>
            <a:r>
              <a:rPr lang="en-US" sz="1600" dirty="0" smtClean="0"/>
              <a:t>Room type P = Presidential Suite.</a:t>
            </a:r>
          </a:p>
          <a:p>
            <a:r>
              <a:rPr lang="en-US" sz="1600" b="1" dirty="0" smtClean="0"/>
              <a:t>assigned_room_type</a:t>
            </a:r>
            <a:r>
              <a:rPr lang="en-US" sz="1600" dirty="0" smtClean="0"/>
              <a:t> - Type of room assigned</a:t>
            </a:r>
          </a:p>
          <a:p>
            <a:r>
              <a:rPr lang="en-US" sz="1600" b="1" dirty="0" smtClean="0"/>
              <a:t>booking_changes</a:t>
            </a:r>
            <a:r>
              <a:rPr lang="en-US" sz="1600" dirty="0" smtClean="0"/>
              <a:t> - count of changes made to booking</a:t>
            </a:r>
          </a:p>
          <a:p>
            <a:r>
              <a:rPr lang="en-US" sz="1600" b="1" dirty="0" smtClean="0"/>
              <a:t>agent</a:t>
            </a:r>
            <a:r>
              <a:rPr lang="en-US" sz="1600" dirty="0" smtClean="0"/>
              <a:t> - Booked through agent</a:t>
            </a:r>
          </a:p>
          <a:p>
            <a:r>
              <a:rPr lang="en-US" sz="1600" b="1" dirty="0" smtClean="0"/>
              <a:t>days_in_waiting_list</a:t>
            </a:r>
            <a:r>
              <a:rPr lang="en-US" sz="1600" dirty="0" smtClean="0"/>
              <a:t> - NUmber of days in waiting list</a:t>
            </a:r>
          </a:p>
          <a:p>
            <a:r>
              <a:rPr lang="en-US" sz="1600" b="1" dirty="0" smtClean="0"/>
              <a:t>cutomer_type</a:t>
            </a:r>
            <a:r>
              <a:rPr lang="en-US" sz="1600" dirty="0" smtClean="0"/>
              <a:t> - Type of customer</a:t>
            </a:r>
          </a:p>
          <a:p>
            <a:r>
              <a:rPr lang="en-US" sz="1600" b="1" dirty="0" smtClean="0"/>
              <a:t>required_car_parking</a:t>
            </a:r>
            <a:r>
              <a:rPr lang="en-US" sz="1600" dirty="0" smtClean="0"/>
              <a:t> - if car parking is required</a:t>
            </a:r>
          </a:p>
          <a:p>
            <a:r>
              <a:rPr lang="en-US" sz="1600" b="1" dirty="0" smtClean="0"/>
              <a:t>total_of_special_req</a:t>
            </a:r>
            <a:r>
              <a:rPr lang="en-US" sz="1600" dirty="0" smtClean="0"/>
              <a:t> - Number of additional special requirement's</a:t>
            </a:r>
          </a:p>
          <a:p>
            <a:r>
              <a:rPr lang="en-US" sz="1600" b="1" dirty="0" smtClean="0"/>
              <a:t>reservation_status</a:t>
            </a:r>
            <a:r>
              <a:rPr lang="en-US" sz="1600" dirty="0" smtClean="0"/>
              <a:t> - Reservation of status</a:t>
            </a:r>
          </a:p>
          <a:p>
            <a:r>
              <a:rPr lang="en-US" sz="1600" b="1" dirty="0" smtClean="0"/>
              <a:t>reservation_status_date</a:t>
            </a:r>
            <a:r>
              <a:rPr lang="en-US" sz="1600" dirty="0" smtClean="0"/>
              <a:t> - date of the specific status</a:t>
            </a:r>
          </a:p>
          <a:p>
            <a:endParaRPr lang="en-IN" dirty="0"/>
          </a:p>
        </p:txBody>
      </p:sp>
    </p:spTree>
    <p:extLst>
      <p:ext uri="{BB962C8B-B14F-4D97-AF65-F5344CB8AC3E}">
        <p14:creationId xmlns:p14="http://schemas.microsoft.com/office/powerpoint/2010/main" val="8376872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9132372"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What is the most preferred Hotel by the customers?</a:t>
            </a:r>
            <a:endParaRPr lang="en-IN" sz="2400" dirty="0">
              <a:solidFill>
                <a:srgbClr val="FF0000"/>
              </a:solidFill>
              <a:latin typeface="Arial Black" panose="020B0A04020102020204" pitchFamily="34"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358553"/>
            <a:ext cx="4940183" cy="5217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2374" y="2317409"/>
            <a:ext cx="4248472" cy="3416320"/>
          </a:xfrm>
          <a:prstGeom prst="rect">
            <a:avLst/>
          </a:prstGeom>
          <a:noFill/>
        </p:spPr>
        <p:txBody>
          <a:bodyPr wrap="square" rtlCol="0">
            <a:spAutoFit/>
          </a:bodyPr>
          <a:lstStyle/>
          <a:p>
            <a:pPr marL="285750" indent="-285750">
              <a:buFont typeface="Arial"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findings from the bar diagram highlight the higher popularity and demand for accommodations in the City Hotel compared to the Resort </a:t>
            </a:r>
            <a:r>
              <a:rPr lang="en-US" dirty="0" smtClean="0">
                <a:latin typeface="Times New Roman" panose="02020603050405020304" pitchFamily="18" charset="0"/>
                <a:cs typeface="Times New Roman" panose="02020603050405020304" pitchFamily="18" charset="0"/>
              </a:rPr>
              <a:t>Hotel.</a:t>
            </a:r>
          </a:p>
          <a:p>
            <a:pPr marL="285750" indent="-285750">
              <a:buFont typeface="Arial"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bar diagram analysis indicates that </a:t>
            </a:r>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City Hotel received the highest number of bookings, with a count of 47,582.</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comparison, the Resort Hotel had a slightly lower count of 31,643 </a:t>
            </a:r>
            <a:r>
              <a:rPr lang="en-US" dirty="0" smtClean="0">
                <a:latin typeface="Times New Roman" panose="02020603050405020304" pitchFamily="18" charset="0"/>
                <a:cs typeface="Times New Roman" panose="02020603050405020304" pitchFamily="18" charset="0"/>
              </a:rPr>
              <a:t>bookings.</a:t>
            </a:r>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89797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851" y="188640"/>
            <a:ext cx="2027398" cy="496156"/>
          </a:xfrm>
          <a:prstGeom prst="rect">
            <a:avLst/>
          </a:prstGeom>
        </p:spPr>
      </p:pic>
      <p:sp>
        <p:nvSpPr>
          <p:cNvPr id="4" name="TextBox 3"/>
          <p:cNvSpPr txBox="1"/>
          <p:nvPr/>
        </p:nvSpPr>
        <p:spPr>
          <a:xfrm>
            <a:off x="19771" y="781195"/>
            <a:ext cx="287258" cy="461665"/>
          </a:xfrm>
          <a:prstGeom prst="rect">
            <a:avLst/>
          </a:prstGeom>
          <a:noFill/>
        </p:spPr>
        <p:txBody>
          <a:bodyPr wrap="none" rtlCol="0">
            <a:spAutoFit/>
          </a:bodyPr>
          <a:lstStyle/>
          <a:p>
            <a:r>
              <a:rPr lang="en-US" sz="2400" dirty="0" smtClean="0">
                <a:solidFill>
                  <a:srgbClr val="FF0000"/>
                </a:solidFill>
                <a:latin typeface="Arial Black" panose="020B0A04020102020204" pitchFamily="34" charset="0"/>
                <a:cs typeface="Times New Roman" panose="02020603050405020304" pitchFamily="18" charset="0"/>
              </a:rPr>
              <a:t> </a:t>
            </a:r>
            <a:endParaRPr lang="en-IN" sz="2400" dirty="0">
              <a:solidFill>
                <a:srgbClr val="FF0000"/>
              </a:solidFill>
              <a:latin typeface="Arial Black" panose="020B0A04020102020204" pitchFamily="34" charset="0"/>
            </a:endParaRPr>
          </a:p>
        </p:txBody>
      </p:sp>
      <p:sp>
        <p:nvSpPr>
          <p:cNvPr id="3" name="TextBox 2"/>
          <p:cNvSpPr txBox="1"/>
          <p:nvPr/>
        </p:nvSpPr>
        <p:spPr>
          <a:xfrm>
            <a:off x="47836" y="837029"/>
            <a:ext cx="8453020" cy="461665"/>
          </a:xfrm>
          <a:prstGeom prst="rect">
            <a:avLst/>
          </a:prstGeom>
          <a:noFill/>
        </p:spPr>
        <p:txBody>
          <a:bodyPr wrap="none" rtlCol="0">
            <a:spAutoFit/>
          </a:bodyPr>
          <a:lstStyle/>
          <a:p>
            <a:r>
              <a:rPr lang="en-US" sz="2400" b="1" dirty="0" smtClean="0">
                <a:solidFill>
                  <a:srgbClr val="C00000"/>
                </a:solidFill>
                <a:latin typeface="Times New Roman" panose="02020603050405020304" pitchFamily="18" charset="0"/>
                <a:cs typeface="Times New Roman" panose="02020603050405020304" pitchFamily="18" charset="0"/>
              </a:rPr>
              <a:t>Which month has the most peak customer flow or the bookings</a:t>
            </a:r>
            <a:endParaRPr lang="en-IN" sz="2400" b="1" dirty="0">
              <a:solidFill>
                <a:srgbClr val="C00000"/>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029" y="1772816"/>
            <a:ext cx="4249220"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7028" y="2019905"/>
            <a:ext cx="4424999" cy="3970318"/>
          </a:xfrm>
          <a:prstGeom prst="rect">
            <a:avLst/>
          </a:prstGeom>
          <a:noFill/>
        </p:spPr>
        <p:txBody>
          <a:bodyPr wrap="square" rtlCol="0">
            <a:spAutoFit/>
          </a:bodyPr>
          <a:lstStyle/>
          <a:p>
            <a:pPr marL="285750" indent="-285750">
              <a:buFont typeface="Wingdings" panose="05000000000000000000" pitchFamily="2" charset="2"/>
              <a:buChar char="q"/>
            </a:pPr>
            <a:r>
              <a:rPr lang="en-US" dirty="0"/>
              <a:t>Among all the months, August has the largest share of arrival dates, indicating its popularity as a preferred time for bookings</a:t>
            </a:r>
            <a:r>
              <a:rPr lang="en-US" dirty="0" smtClean="0"/>
              <a: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pie chart analysis reveals that the month of August stands out with the highest percentage of arrival dates, accounting for 13.21% of the total</a:t>
            </a:r>
            <a:r>
              <a:rPr lang="en-US" dirty="0" smtClean="0"/>
              <a: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Conversely, January exhibits the lowest percentage of arrival dates, comprising only 5.46% of the total</a:t>
            </a:r>
          </a:p>
          <a:p>
            <a:endParaRPr lang="en-IN" dirty="0"/>
          </a:p>
        </p:txBody>
      </p:sp>
    </p:spTree>
    <p:extLst>
      <p:ext uri="{BB962C8B-B14F-4D97-AF65-F5344CB8AC3E}">
        <p14:creationId xmlns:p14="http://schemas.microsoft.com/office/powerpoint/2010/main" val="13563935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609</TotalTime>
  <Words>2999</Words>
  <Application>Microsoft Office PowerPoint</Application>
  <PresentationFormat>On-screen Show (4:3)</PresentationFormat>
  <Paragraphs>291</Paragraphs>
  <Slides>41</Slides>
  <Notes>2</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40</cp:revision>
  <dcterms:created xsi:type="dcterms:W3CDTF">2023-06-26T10:33:13Z</dcterms:created>
  <dcterms:modified xsi:type="dcterms:W3CDTF">2023-07-11T09:50:54Z</dcterms:modified>
</cp:coreProperties>
</file>